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7"/>
  </p:notesMasterIdLst>
  <p:sldIdLst>
    <p:sldId id="1468" r:id="rId2"/>
    <p:sldId id="1745" r:id="rId3"/>
    <p:sldId id="1754" r:id="rId4"/>
    <p:sldId id="1743" r:id="rId5"/>
    <p:sldId id="1530" r:id="rId6"/>
    <p:sldId id="1746" r:id="rId7"/>
    <p:sldId id="1749" r:id="rId8"/>
    <p:sldId id="1747" r:id="rId9"/>
    <p:sldId id="1748" r:id="rId10"/>
    <p:sldId id="1531" r:id="rId11"/>
    <p:sldId id="1534" r:id="rId12"/>
    <p:sldId id="1538" r:id="rId13"/>
    <p:sldId id="1750" r:id="rId14"/>
    <p:sldId id="1752" r:id="rId15"/>
    <p:sldId id="1539" r:id="rId16"/>
    <p:sldId id="1542" r:id="rId17"/>
    <p:sldId id="1516" r:id="rId18"/>
    <p:sldId id="1543" r:id="rId19"/>
    <p:sldId id="1515" r:id="rId20"/>
    <p:sldId id="1470" r:id="rId21"/>
    <p:sldId id="1471" r:id="rId22"/>
    <p:sldId id="1472" r:id="rId23"/>
    <p:sldId id="1475" r:id="rId24"/>
    <p:sldId id="1476" r:id="rId25"/>
    <p:sldId id="1477" r:id="rId26"/>
    <p:sldId id="854" r:id="rId27"/>
    <p:sldId id="1480" r:id="rId28"/>
    <p:sldId id="1482" r:id="rId29"/>
    <p:sldId id="1708" r:id="rId30"/>
    <p:sldId id="1483" r:id="rId31"/>
    <p:sldId id="1484" r:id="rId32"/>
    <p:sldId id="1485" r:id="rId33"/>
    <p:sldId id="1486" r:id="rId34"/>
    <p:sldId id="1487" r:id="rId35"/>
    <p:sldId id="1488" r:id="rId36"/>
    <p:sldId id="1545" r:id="rId37"/>
    <p:sldId id="1492" r:id="rId38"/>
    <p:sldId id="1546" r:id="rId39"/>
    <p:sldId id="1547" r:id="rId40"/>
    <p:sldId id="1548" r:id="rId41"/>
    <p:sldId id="1544" r:id="rId42"/>
    <p:sldId id="1494" r:id="rId43"/>
    <p:sldId id="1493" r:id="rId44"/>
    <p:sldId id="1495" r:id="rId45"/>
    <p:sldId id="1497" r:id="rId46"/>
    <p:sldId id="1498" r:id="rId47"/>
    <p:sldId id="1496" r:id="rId48"/>
    <p:sldId id="1491" r:id="rId49"/>
    <p:sldId id="1449" r:id="rId50"/>
    <p:sldId id="1450" r:id="rId51"/>
    <p:sldId id="1385" r:id="rId52"/>
    <p:sldId id="1386" r:id="rId53"/>
    <p:sldId id="788" r:id="rId54"/>
    <p:sldId id="789" r:id="rId55"/>
    <p:sldId id="790" r:id="rId56"/>
    <p:sldId id="791" r:id="rId57"/>
    <p:sldId id="1526" r:id="rId58"/>
    <p:sldId id="1528" r:id="rId59"/>
    <p:sldId id="1529" r:id="rId60"/>
    <p:sldId id="1527" r:id="rId61"/>
    <p:sldId id="1521" r:id="rId62"/>
    <p:sldId id="1524" r:id="rId63"/>
    <p:sldId id="1525" r:id="rId64"/>
    <p:sldId id="1696" r:id="rId65"/>
    <p:sldId id="822" r:id="rId66"/>
    <p:sldId id="1697" r:id="rId67"/>
    <p:sldId id="1705" r:id="rId68"/>
    <p:sldId id="1706" r:id="rId69"/>
    <p:sldId id="1707" r:id="rId70"/>
    <p:sldId id="1461" r:id="rId71"/>
    <p:sldId id="906" r:id="rId72"/>
    <p:sldId id="1462" r:id="rId73"/>
    <p:sldId id="1513" r:id="rId74"/>
    <p:sldId id="1698" r:id="rId75"/>
    <p:sldId id="762" r:id="rId76"/>
    <p:sldId id="888" r:id="rId77"/>
    <p:sldId id="887" r:id="rId78"/>
    <p:sldId id="889" r:id="rId79"/>
    <p:sldId id="891" r:id="rId80"/>
    <p:sldId id="896" r:id="rId81"/>
    <p:sldId id="1699" r:id="rId82"/>
    <p:sldId id="1701" r:id="rId83"/>
    <p:sldId id="1702" r:id="rId84"/>
    <p:sldId id="850" r:id="rId85"/>
    <p:sldId id="851" r:id="rId86"/>
    <p:sldId id="1499" r:id="rId87"/>
    <p:sldId id="763" r:id="rId88"/>
    <p:sldId id="1463" r:id="rId89"/>
    <p:sldId id="1501" r:id="rId90"/>
    <p:sldId id="1502" r:id="rId91"/>
    <p:sldId id="1500" r:id="rId92"/>
    <p:sldId id="1503" r:id="rId93"/>
    <p:sldId id="903" r:id="rId94"/>
    <p:sldId id="1465" r:id="rId95"/>
    <p:sldId id="1467" r:id="rId96"/>
    <p:sldId id="1518" r:id="rId97"/>
    <p:sldId id="1517" r:id="rId98"/>
    <p:sldId id="1519" r:id="rId99"/>
    <p:sldId id="1522" r:id="rId100"/>
    <p:sldId id="561" r:id="rId101"/>
    <p:sldId id="862" r:id="rId102"/>
    <p:sldId id="733" r:id="rId103"/>
    <p:sldId id="552" r:id="rId104"/>
    <p:sldId id="766" r:id="rId105"/>
    <p:sldId id="624" r:id="rId106"/>
    <p:sldId id="768" r:id="rId107"/>
    <p:sldId id="626" r:id="rId108"/>
    <p:sldId id="627" r:id="rId109"/>
    <p:sldId id="819" r:id="rId110"/>
    <p:sldId id="595" r:id="rId111"/>
    <p:sldId id="1504" r:id="rId112"/>
    <p:sldId id="1549" r:id="rId113"/>
    <p:sldId id="1505" r:id="rId114"/>
    <p:sldId id="684" r:id="rId115"/>
    <p:sldId id="1441" r:id="rId116"/>
    <p:sldId id="1457" r:id="rId117"/>
    <p:sldId id="1506" r:id="rId118"/>
    <p:sldId id="1550" r:id="rId119"/>
    <p:sldId id="1703" r:id="rId120"/>
    <p:sldId id="1704" r:id="rId121"/>
    <p:sldId id="769" r:id="rId122"/>
    <p:sldId id="559" r:id="rId123"/>
    <p:sldId id="592" r:id="rId124"/>
    <p:sldId id="541" r:id="rId125"/>
    <p:sldId id="338" r:id="rId126"/>
    <p:sldId id="339" r:id="rId127"/>
    <p:sldId id="350" r:id="rId128"/>
    <p:sldId id="378" r:id="rId129"/>
    <p:sldId id="354" r:id="rId130"/>
    <p:sldId id="1458" r:id="rId131"/>
    <p:sldId id="383" r:id="rId132"/>
    <p:sldId id="329" r:id="rId133"/>
    <p:sldId id="392" r:id="rId134"/>
    <p:sldId id="414" r:id="rId135"/>
    <p:sldId id="415" r:id="rId136"/>
    <p:sldId id="456" r:id="rId137"/>
    <p:sldId id="1695" r:id="rId138"/>
    <p:sldId id="805" r:id="rId139"/>
    <p:sldId id="568" r:id="rId140"/>
    <p:sldId id="509" r:id="rId141"/>
    <p:sldId id="628" r:id="rId142"/>
    <p:sldId id="623" r:id="rId143"/>
    <p:sldId id="632" r:id="rId144"/>
    <p:sldId id="633" r:id="rId145"/>
    <p:sldId id="634" r:id="rId146"/>
    <p:sldId id="635" r:id="rId147"/>
    <p:sldId id="642" r:id="rId148"/>
    <p:sldId id="770" r:id="rId149"/>
    <p:sldId id="771" r:id="rId150"/>
    <p:sldId id="636" r:id="rId151"/>
    <p:sldId id="639" r:id="rId152"/>
    <p:sldId id="640" r:id="rId153"/>
    <p:sldId id="685" r:id="rId154"/>
    <p:sldId id="686" r:id="rId155"/>
    <p:sldId id="722" r:id="rId156"/>
    <p:sldId id="687" r:id="rId157"/>
    <p:sldId id="720" r:id="rId158"/>
    <p:sldId id="721" r:id="rId159"/>
    <p:sldId id="688" r:id="rId160"/>
    <p:sldId id="773" r:id="rId161"/>
    <p:sldId id="774" r:id="rId162"/>
    <p:sldId id="689" r:id="rId163"/>
    <p:sldId id="690" r:id="rId164"/>
    <p:sldId id="691" r:id="rId165"/>
    <p:sldId id="692" r:id="rId166"/>
    <p:sldId id="693" r:id="rId167"/>
    <p:sldId id="694" r:id="rId168"/>
    <p:sldId id="723" r:id="rId169"/>
    <p:sldId id="695" r:id="rId170"/>
    <p:sldId id="696" r:id="rId171"/>
    <p:sldId id="697" r:id="rId172"/>
    <p:sldId id="698" r:id="rId173"/>
    <p:sldId id="699" r:id="rId174"/>
    <p:sldId id="700" r:id="rId175"/>
    <p:sldId id="701" r:id="rId176"/>
    <p:sldId id="702" r:id="rId177"/>
    <p:sldId id="703" r:id="rId178"/>
    <p:sldId id="704" r:id="rId179"/>
    <p:sldId id="705" r:id="rId180"/>
    <p:sldId id="706" r:id="rId181"/>
    <p:sldId id="707" r:id="rId182"/>
    <p:sldId id="708" r:id="rId183"/>
    <p:sldId id="709" r:id="rId184"/>
    <p:sldId id="710" r:id="rId185"/>
    <p:sldId id="711" r:id="rId186"/>
    <p:sldId id="712" r:id="rId187"/>
    <p:sldId id="713" r:id="rId188"/>
    <p:sldId id="714" r:id="rId189"/>
    <p:sldId id="715" r:id="rId190"/>
    <p:sldId id="716" r:id="rId191"/>
    <p:sldId id="717" r:id="rId192"/>
    <p:sldId id="718" r:id="rId193"/>
    <p:sldId id="719" r:id="rId194"/>
    <p:sldId id="775" r:id="rId195"/>
    <p:sldId id="453" r:id="rId19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FFFFFF"/>
    <a:srgbClr val="7E0000"/>
    <a:srgbClr val="990000"/>
    <a:srgbClr val="993300"/>
    <a:srgbClr val="0000FF"/>
    <a:srgbClr val="FFFF00"/>
    <a:srgbClr val="66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3" autoAdjust="0"/>
    <p:restoredTop sz="94614" autoAdjust="0"/>
  </p:normalViewPr>
  <p:slideViewPr>
    <p:cSldViewPr>
      <p:cViewPr varScale="1">
        <p:scale>
          <a:sx n="81" d="100"/>
          <a:sy n="81" d="100"/>
        </p:scale>
        <p:origin x="142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notesMaster" Target="notesMasters/notesMaster1.xml"/><Relationship Id="rId201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image" Target="../media/image2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217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C5ECD4-8C8C-4C74-A4C6-ED5AC67217D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0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B763332A-C660-494B-9399-37AFD99730BD}" type="slidenum">
              <a:rPr lang="en-US" altLang="zh-TW" smtClean="0"/>
              <a:pPr eaLnBrk="1" hangingPunct="1"/>
              <a:t>1</a:t>
            </a:fld>
            <a:endParaRPr lang="en-US" altLang="zh-TW" dirty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3458595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72C8CF2C-9302-465B-9C8D-65CFE9762D7A}" type="slidenum">
              <a:rPr lang="en-US" altLang="zh-TW" smtClean="0"/>
              <a:pPr eaLnBrk="1" hangingPunct="1"/>
              <a:t>126</a:t>
            </a:fld>
            <a:endParaRPr lang="en-US" altLang="zh-TW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31345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A4213A6B-CB6D-4682-A85B-2C6E4C0EDD4F}" type="slidenum">
              <a:rPr lang="en-US" altLang="zh-TW" smtClean="0"/>
              <a:pPr eaLnBrk="1" hangingPunct="1"/>
              <a:t>127</a:t>
            </a:fld>
            <a:endParaRPr lang="en-US" altLang="zh-TW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491293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57F5C8FC-2FB4-4154-8D81-41F0B330A99C}" type="slidenum">
              <a:rPr lang="en-US" altLang="zh-TW" smtClean="0"/>
              <a:pPr eaLnBrk="1" hangingPunct="1"/>
              <a:t>128</a:t>
            </a:fld>
            <a:endParaRPr lang="en-US" altLang="zh-TW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773500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DE004094-5F7C-4435-AA35-7D2D18DAE9CF}" type="slidenum">
              <a:rPr lang="en-US" altLang="zh-TW" smtClean="0"/>
              <a:pPr eaLnBrk="1" hangingPunct="1"/>
              <a:t>129</a:t>
            </a:fld>
            <a:endParaRPr lang="en-US" altLang="zh-TW" dirty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4190306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5ECD4-8C8C-4C74-A4C6-ED5AC67217DC}" type="slidenum">
              <a:rPr lang="en-US" altLang="zh-TW" smtClean="0"/>
              <a:pPr>
                <a:defRPr/>
              </a:pPr>
              <a:t>130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2219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4C172A18-9149-4CA9-A432-17C67F346E54}" type="slidenum">
              <a:rPr lang="en-US" altLang="zh-TW" smtClean="0"/>
              <a:pPr eaLnBrk="1" hangingPunct="1"/>
              <a:t>131</a:t>
            </a:fld>
            <a:endParaRPr lang="en-US" altLang="zh-TW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439756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FE8237ED-6D85-4671-A6FB-2FE1C38975A4}" type="slidenum">
              <a:rPr lang="en-US" altLang="zh-TW" smtClean="0"/>
              <a:pPr eaLnBrk="1" hangingPunct="1"/>
              <a:t>132</a:t>
            </a:fld>
            <a:endParaRPr lang="en-US" altLang="zh-TW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367486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876DDC8D-2722-4824-B29D-21D849AC2D08}" type="slidenum">
              <a:rPr lang="en-US" altLang="zh-TW" smtClean="0"/>
              <a:pPr eaLnBrk="1" hangingPunct="1"/>
              <a:t>133</a:t>
            </a:fld>
            <a:endParaRPr lang="en-US" altLang="zh-TW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109255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5ECD4-8C8C-4C74-A4C6-ED5AC67217DC}" type="slidenum">
              <a:rPr lang="en-US" altLang="zh-TW" smtClean="0"/>
              <a:pPr>
                <a:defRPr/>
              </a:pPr>
              <a:t>151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90547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4CDF36-7DBE-4A9B-809F-2561C6E0B57A}" type="slidenum">
              <a:rPr kumimoji="0" lang="zh-TW" altLang="en-US" sz="1200">
                <a:ea typeface="超研澤粗魏碑"/>
                <a:cs typeface="超研澤粗魏碑"/>
              </a:rPr>
              <a:pPr algn="r"/>
              <a:t>154</a:t>
            </a:fld>
            <a:endParaRPr kumimoji="0" lang="en-US" altLang="zh-TW" sz="1200" dirty="0">
              <a:ea typeface="超研澤粗魏碑"/>
              <a:cs typeface="超研澤粗魏碑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超研澤粗魏碑"/>
              <a:cs typeface="超研澤粗魏碑"/>
            </a:endParaRPr>
          </a:p>
        </p:txBody>
      </p:sp>
    </p:spTree>
    <p:extLst>
      <p:ext uri="{BB962C8B-B14F-4D97-AF65-F5344CB8AC3E}">
        <p14:creationId xmlns:p14="http://schemas.microsoft.com/office/powerpoint/2010/main" val="328457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C5ECD4-8C8C-4C74-A4C6-ED5AC67217DC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1912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9F690A-1553-472E-BEBF-0A3C841F5BDE}" type="slidenum">
              <a:rPr lang="zh-TW" altLang="en-US" smtClean="0">
                <a:latin typeface="Arial" pitchFamily="34" charset="0"/>
                <a:ea typeface="新細明體" pitchFamily="18" charset="-120"/>
                <a:cs typeface="華康隸書體"/>
              </a:rPr>
              <a:pPr/>
              <a:t>169</a:t>
            </a:fld>
            <a:endParaRPr lang="en-US" altLang="zh-TW" dirty="0">
              <a:latin typeface="Arial" pitchFamily="34" charset="0"/>
              <a:ea typeface="新細明體" pitchFamily="18" charset="-120"/>
              <a:cs typeface="華康隸書體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63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9F690A-1553-472E-BEBF-0A3C841F5BDE}" type="slidenum">
              <a:rPr lang="zh-TW" altLang="en-US" smtClean="0">
                <a:latin typeface="Arial" pitchFamily="34" charset="0"/>
                <a:ea typeface="新細明體" pitchFamily="18" charset="-120"/>
                <a:cs typeface="華康隸書體"/>
              </a:rPr>
              <a:pPr/>
              <a:t>170</a:t>
            </a:fld>
            <a:endParaRPr lang="en-US" altLang="zh-TW" dirty="0">
              <a:latin typeface="Arial" pitchFamily="34" charset="0"/>
              <a:ea typeface="新細明體" pitchFamily="18" charset="-120"/>
              <a:cs typeface="華康隸書體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83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9F690A-1553-472E-BEBF-0A3C841F5BDE}" type="slidenum">
              <a:rPr lang="zh-TW" altLang="en-US" smtClean="0">
                <a:latin typeface="Arial" pitchFamily="34" charset="0"/>
                <a:ea typeface="新細明體" pitchFamily="18" charset="-120"/>
                <a:cs typeface="華康隸書體"/>
              </a:rPr>
              <a:pPr/>
              <a:t>171</a:t>
            </a:fld>
            <a:endParaRPr lang="en-US" altLang="zh-TW" dirty="0">
              <a:latin typeface="Arial" pitchFamily="34" charset="0"/>
              <a:ea typeface="新細明體" pitchFamily="18" charset="-120"/>
              <a:cs typeface="華康隸書體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82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9F690A-1553-472E-BEBF-0A3C841F5BDE}" type="slidenum">
              <a:rPr lang="zh-TW" altLang="en-US" smtClean="0">
                <a:latin typeface="Arial" pitchFamily="34" charset="0"/>
                <a:ea typeface="新細明體" pitchFamily="18" charset="-120"/>
                <a:cs typeface="華康隸書體"/>
              </a:rPr>
              <a:pPr/>
              <a:t>172</a:t>
            </a:fld>
            <a:endParaRPr lang="en-US" altLang="zh-TW" dirty="0">
              <a:latin typeface="Arial" pitchFamily="34" charset="0"/>
              <a:ea typeface="新細明體" pitchFamily="18" charset="-120"/>
              <a:cs typeface="華康隸書體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07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9F690A-1553-472E-BEBF-0A3C841F5BDE}" type="slidenum">
              <a:rPr lang="zh-TW" altLang="en-US" smtClean="0">
                <a:latin typeface="Arial" pitchFamily="34" charset="0"/>
                <a:ea typeface="新細明體" pitchFamily="18" charset="-120"/>
                <a:cs typeface="華康隸書體"/>
              </a:rPr>
              <a:pPr/>
              <a:t>173</a:t>
            </a:fld>
            <a:endParaRPr lang="en-US" altLang="zh-TW" dirty="0">
              <a:latin typeface="Arial" pitchFamily="34" charset="0"/>
              <a:ea typeface="新細明體" pitchFamily="18" charset="-120"/>
              <a:cs typeface="華康隸書體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84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4CDF36-7DBE-4A9B-809F-2561C6E0B57A}" type="slidenum">
              <a:rPr kumimoji="0" lang="zh-TW" altLang="en-US" sz="1200">
                <a:ea typeface="超研澤粗魏碑"/>
                <a:cs typeface="超研澤粗魏碑"/>
              </a:rPr>
              <a:pPr algn="r"/>
              <a:t>175</a:t>
            </a:fld>
            <a:endParaRPr kumimoji="0" lang="en-US" altLang="zh-TW" sz="1200" dirty="0">
              <a:ea typeface="超研澤粗魏碑"/>
              <a:cs typeface="超研澤粗魏碑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超研澤粗魏碑"/>
              <a:cs typeface="超研澤粗魏碑"/>
            </a:endParaRPr>
          </a:p>
        </p:txBody>
      </p:sp>
    </p:spTree>
    <p:extLst>
      <p:ext uri="{BB962C8B-B14F-4D97-AF65-F5344CB8AC3E}">
        <p14:creationId xmlns:p14="http://schemas.microsoft.com/office/powerpoint/2010/main" val="1682784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4CDF36-7DBE-4A9B-809F-2561C6E0B57A}" type="slidenum">
              <a:rPr kumimoji="0" lang="zh-TW" altLang="en-US" sz="1200">
                <a:ea typeface="超研澤粗魏碑"/>
                <a:cs typeface="超研澤粗魏碑"/>
              </a:rPr>
              <a:pPr algn="r"/>
              <a:t>176</a:t>
            </a:fld>
            <a:endParaRPr kumimoji="0" lang="en-US" altLang="zh-TW" sz="1200" dirty="0">
              <a:ea typeface="超研澤粗魏碑"/>
              <a:cs typeface="超研澤粗魏碑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超研澤粗魏碑"/>
              <a:cs typeface="超研澤粗魏碑"/>
            </a:endParaRPr>
          </a:p>
        </p:txBody>
      </p:sp>
    </p:spTree>
    <p:extLst>
      <p:ext uri="{BB962C8B-B14F-4D97-AF65-F5344CB8AC3E}">
        <p14:creationId xmlns:p14="http://schemas.microsoft.com/office/powerpoint/2010/main" val="1529531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4CDF36-7DBE-4A9B-809F-2561C6E0B57A}" type="slidenum">
              <a:rPr kumimoji="0" lang="zh-TW" altLang="en-US" sz="1200">
                <a:ea typeface="超研澤粗魏碑"/>
                <a:cs typeface="超研澤粗魏碑"/>
              </a:rPr>
              <a:pPr algn="r"/>
              <a:t>177</a:t>
            </a:fld>
            <a:endParaRPr kumimoji="0" lang="en-US" altLang="zh-TW" sz="1200" dirty="0">
              <a:ea typeface="超研澤粗魏碑"/>
              <a:cs typeface="超研澤粗魏碑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超研澤粗魏碑"/>
              <a:cs typeface="超研澤粗魏碑"/>
            </a:endParaRPr>
          </a:p>
        </p:txBody>
      </p:sp>
    </p:spTree>
    <p:extLst>
      <p:ext uri="{BB962C8B-B14F-4D97-AF65-F5344CB8AC3E}">
        <p14:creationId xmlns:p14="http://schemas.microsoft.com/office/powerpoint/2010/main" val="371598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4CDF36-7DBE-4A9B-809F-2561C6E0B57A}" type="slidenum">
              <a:rPr kumimoji="0" lang="zh-TW" altLang="en-US" sz="1200">
                <a:ea typeface="超研澤粗魏碑"/>
                <a:cs typeface="超研澤粗魏碑"/>
              </a:rPr>
              <a:pPr algn="r"/>
              <a:t>178</a:t>
            </a:fld>
            <a:endParaRPr kumimoji="0" lang="en-US" altLang="zh-TW" sz="1200" dirty="0">
              <a:ea typeface="超研澤粗魏碑"/>
              <a:cs typeface="超研澤粗魏碑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超研澤粗魏碑"/>
              <a:cs typeface="超研澤粗魏碑"/>
            </a:endParaRPr>
          </a:p>
        </p:txBody>
      </p:sp>
    </p:spTree>
    <p:extLst>
      <p:ext uri="{BB962C8B-B14F-4D97-AF65-F5344CB8AC3E}">
        <p14:creationId xmlns:p14="http://schemas.microsoft.com/office/powerpoint/2010/main" val="4032739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4CDF36-7DBE-4A9B-809F-2561C6E0B57A}" type="slidenum">
              <a:rPr kumimoji="0" lang="zh-TW" altLang="en-US" sz="1200">
                <a:ea typeface="超研澤粗魏碑"/>
                <a:cs typeface="超研澤粗魏碑"/>
              </a:rPr>
              <a:pPr algn="r"/>
              <a:t>179</a:t>
            </a:fld>
            <a:endParaRPr kumimoji="0" lang="en-US" altLang="zh-TW" sz="1200" dirty="0">
              <a:ea typeface="超研澤粗魏碑"/>
              <a:cs typeface="超研澤粗魏碑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超研澤粗魏碑"/>
              <a:cs typeface="超研澤粗魏碑"/>
            </a:endParaRPr>
          </a:p>
        </p:txBody>
      </p:sp>
    </p:spTree>
    <p:extLst>
      <p:ext uri="{BB962C8B-B14F-4D97-AF65-F5344CB8AC3E}">
        <p14:creationId xmlns:p14="http://schemas.microsoft.com/office/powerpoint/2010/main" val="323485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C5ECD4-8C8C-4C74-A4C6-ED5AC67217DC}" type="slidenum">
              <a:rPr lang="en-US" altLang="zh-TW" smtClean="0"/>
              <a:pPr>
                <a:defRPr/>
              </a:pPr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191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C5ECD4-8C8C-4C74-A4C6-ED5AC67217DC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025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5ECD4-8C8C-4C74-A4C6-ED5AC67217DC}" type="slidenum">
              <a:rPr lang="en-US" altLang="zh-TW" smtClean="0"/>
              <a:pPr>
                <a:defRPr/>
              </a:pPr>
              <a:t>55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0707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6D6F7622-A32E-4DDC-B6FC-2E5278EE1F81}" type="slidenum">
              <a:rPr lang="en-US" altLang="zh-TW" smtClean="0"/>
              <a:pPr eaLnBrk="1" hangingPunct="1"/>
              <a:t>100</a:t>
            </a:fld>
            <a:endParaRPr lang="en-US" altLang="zh-TW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97177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3572A665-68AE-4ACF-A9ED-BB1000C1500A}" type="slidenum">
              <a:rPr lang="en-US" altLang="zh-TW" smtClean="0">
                <a:solidFill>
                  <a:prstClr val="black"/>
                </a:solidFill>
              </a:rPr>
              <a:pPr eaLnBrk="1" hangingPunct="1"/>
              <a:t>101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917666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E9806250-DFF9-46FC-A556-AA9C0354D44A}" type="slidenum">
              <a:rPr lang="en-US" altLang="zh-TW" smtClean="0"/>
              <a:pPr eaLnBrk="1" hangingPunct="1"/>
              <a:t>122</a:t>
            </a:fld>
            <a:endParaRPr lang="en-US" altLang="zh-TW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16448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11E3C2F8-2E7C-41DF-921D-12A84E8E41D9}" type="slidenum">
              <a:rPr lang="en-US" altLang="zh-TW" smtClean="0"/>
              <a:pPr eaLnBrk="1" hangingPunct="1"/>
              <a:t>125</a:t>
            </a:fld>
            <a:endParaRPr lang="en-US" altLang="zh-TW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2343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F09E-6761-4202-BFD3-84B31A8AFB6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157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77A89-F232-42A5-94BC-DA512A63BF7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177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4975" y="274638"/>
            <a:ext cx="2108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5375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29EBE-4C22-4BB5-8891-825CDB5D095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3882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222B6-A56D-464E-AE1B-4EB3A0E22F6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3744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1E5EC-CF25-4C3C-8B5B-F61AB2C2370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4374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0D24-29F7-4398-8025-9C74F742DEE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0715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03170-D328-4802-91D4-8DFC8D048C8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1599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846E3-8BFD-4F0E-A769-4A6904D1828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731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BF189-FAE5-4A32-B803-818B8C199E8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22682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61218-D357-4BC8-9886-A90BE37DBD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7178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5B761-ED1B-4CD9-9D18-096D48DE733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5005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3575" y="274638"/>
            <a:ext cx="568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F30B84-7D02-4C7F-B4F9-E894DBD9CE7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lchs.kh.edu.tw/luchu08/%E6%8B%9B%E7%94%9F%E8%AA%AA%E6%98%8E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34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34.jpeg"/><Relationship Id="rId7" Type="http://schemas.openxmlformats.org/officeDocument/2006/relationships/image" Target="../media/image1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34.jpeg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134.jpe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134.jpe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7.jpeg"/><Relationship Id="rId5" Type="http://schemas.openxmlformats.org/officeDocument/2006/relationships/image" Target="../media/image235.png"/><Relationship Id="rId4" Type="http://schemas.openxmlformats.org/officeDocument/2006/relationships/oleObject" Target="../embeddings/oleObject1.bin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45.jpeg"/><Relationship Id="rId7" Type="http://schemas.openxmlformats.org/officeDocument/2006/relationships/image" Target="../media/image2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4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bG0tSc1dak" TargetMode="External"/><Relationship Id="rId2" Type="http://schemas.openxmlformats.org/officeDocument/2006/relationships/hyperlink" Target="https://www.youtube.com/watch?v=AQ-Yy9GKR8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jiOxAU46YY" TargetMode="Externa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Q-Yy9GKR8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bG0tSc1da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56BC02B-FAB5-4D37-9C65-5CB1BD53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19C6506-5878-4D77-B079-290069715FDF}"/>
              </a:ext>
            </a:extLst>
          </p:cNvPr>
          <p:cNvSpPr/>
          <p:nvPr/>
        </p:nvSpPr>
        <p:spPr>
          <a:xfrm>
            <a:off x="0" y="3356992"/>
            <a:ext cx="9144000" cy="100811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BCA6E1C-8E20-4475-94DC-176DAE17D8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308" y="19175"/>
            <a:ext cx="3600400" cy="18002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A9822C7-298A-4348-9F3A-392F922864CB}"/>
              </a:ext>
            </a:extLst>
          </p:cNvPr>
          <p:cNvSpPr txBox="1"/>
          <p:nvPr/>
        </p:nvSpPr>
        <p:spPr>
          <a:xfrm>
            <a:off x="7524328" y="6444938"/>
            <a:ext cx="150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>
                    <a:lumMod val="75000"/>
                  </a:schemeClr>
                </a:solidFill>
              </a:rPr>
              <a:t>115.05.02</a:t>
            </a:r>
            <a:endParaRPr lang="zh-TW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246AA4C-EDFB-4B84-951D-FB133AE3F3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74" y="3429000"/>
            <a:ext cx="7149251" cy="86409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61660CC-D474-4FD3-B643-743E895D5C0D}"/>
              </a:ext>
            </a:extLst>
          </p:cNvPr>
          <p:cNvSpPr txBox="1"/>
          <p:nvPr/>
        </p:nvSpPr>
        <p:spPr>
          <a:xfrm>
            <a:off x="2519772" y="4653136"/>
            <a:ext cx="4104456" cy="64633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招生簡報資料，提供宣導老師，</a:t>
            </a:r>
            <a:endParaRPr lang="en-US" altLang="zh-TW" b="1" dirty="0"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latin typeface="+mj-ea"/>
                <a:ea typeface="+mj-ea"/>
              </a:rPr>
              <a:t>依宣導學校不同，自行增減內容使用。</a:t>
            </a:r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53777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6F3243-C671-4F8B-9F51-078FFB9CF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"/>
          <a:stretch/>
        </p:blipFill>
        <p:spPr>
          <a:xfrm>
            <a:off x="752775" y="0"/>
            <a:ext cx="763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2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入學管道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66" y="1333652"/>
            <a:ext cx="6357982" cy="49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66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274638"/>
            <a:ext cx="5976664" cy="706437"/>
          </a:xfrm>
        </p:spPr>
        <p:txBody>
          <a:bodyPr/>
          <a:lstStyle/>
          <a:p>
            <a:pPr algn="l" eaLnBrk="1" hangingPunct="1"/>
            <a:r>
              <a:rPr lang="en-US" altLang="zh-TW" sz="3600" dirty="0">
                <a:solidFill>
                  <a:srgbClr val="FF0000"/>
                </a:solidFill>
              </a:rPr>
              <a:t>115</a:t>
            </a:r>
            <a:r>
              <a:rPr lang="zh-TW" altLang="en-US" sz="3600" dirty="0">
                <a:solidFill>
                  <a:srgbClr val="FF0000"/>
                </a:solidFill>
              </a:rPr>
              <a:t>學年度</a:t>
            </a:r>
            <a:r>
              <a:rPr lang="zh-TW" altLang="en-US" sz="3600" dirty="0">
                <a:solidFill>
                  <a:srgbClr val="FFFF00"/>
                </a:solidFill>
              </a:rPr>
              <a:t>高一新生編班方式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088CAF3-9A3D-4141-B26E-A49E846A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47790"/>
              </p:ext>
            </p:extLst>
          </p:nvPr>
        </p:nvGraphicFramePr>
        <p:xfrm>
          <a:off x="395536" y="1556792"/>
          <a:ext cx="8352928" cy="46085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60341839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60225580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414943873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1977896840"/>
                    </a:ext>
                  </a:extLst>
                </a:gridCol>
              </a:tblGrid>
              <a:tr h="430355">
                <a:tc>
                  <a:txBody>
                    <a:bodyPr/>
                    <a:lstStyle/>
                    <a:p>
                      <a:pPr algn="ctr"/>
                      <a:r>
                        <a:rPr lang="zh-TW" sz="2000" kern="100" dirty="0">
                          <a:effectLst/>
                        </a:rPr>
                        <a:t>班別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kern="100">
                          <a:effectLst/>
                        </a:rPr>
                        <a:t>班級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kern="100">
                          <a:effectLst/>
                        </a:rPr>
                        <a:t>人數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kern="100" dirty="0">
                          <a:effectLst/>
                        </a:rPr>
                        <a:t>特色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5273857"/>
                  </a:ext>
                </a:extLst>
              </a:tr>
              <a:tr h="861771">
                <a:tc rowSpan="2">
                  <a:txBody>
                    <a:bodyPr/>
                    <a:lstStyle/>
                    <a:p>
                      <a:pPr algn="ctr"/>
                      <a:r>
                        <a:rPr lang="zh-TW" sz="2000" kern="100">
                          <a:effectLst/>
                        </a:rPr>
                        <a:t>實驗班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401</a:t>
                      </a:r>
                      <a:endParaRPr lang="zh-TW" sz="2000" kern="100" dirty="0">
                        <a:effectLst/>
                      </a:endParaRPr>
                    </a:p>
                    <a:p>
                      <a:pPr algn="ctr"/>
                      <a:r>
                        <a:rPr lang="en-US" sz="2000" kern="100" dirty="0">
                          <a:effectLst/>
                        </a:rPr>
                        <a:t>(</a:t>
                      </a:r>
                      <a:r>
                        <a:rPr lang="zh-TW" sz="2000" kern="100" dirty="0">
                          <a:effectLst/>
                        </a:rPr>
                        <a:t>科學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</a:rPr>
                        <a:t>3</a:t>
                      </a:r>
                      <a:r>
                        <a:rPr lang="en-US" sz="2000" kern="100" dirty="0">
                          <a:effectLst/>
                        </a:rPr>
                        <a:t>0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※主攻台、清、交、成、政、四中等頂大</a:t>
                      </a:r>
                    </a:p>
                    <a:p>
                      <a:pPr algn="just"/>
                      <a:r>
                        <a:rPr lang="zh-TW" sz="2000" kern="100" dirty="0">
                          <a:effectLst/>
                        </a:rPr>
                        <a:t>◆高度學科傾向之科學班</a:t>
                      </a:r>
                    </a:p>
                    <a:p>
                      <a:pPr algn="just"/>
                      <a:r>
                        <a:rPr lang="zh-TW" sz="2000" kern="100" dirty="0">
                          <a:effectLst/>
                        </a:rPr>
                        <a:t>◆高度語文學習興趣之雙語班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428228"/>
                  </a:ext>
                </a:extLst>
              </a:tr>
              <a:tr h="9765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404</a:t>
                      </a:r>
                      <a:endParaRPr lang="zh-TW" sz="2000" kern="100" dirty="0">
                        <a:effectLst/>
                      </a:endParaRPr>
                    </a:p>
                    <a:p>
                      <a:pPr algn="ctr"/>
                      <a:r>
                        <a:rPr lang="en-US" sz="2000" kern="100" dirty="0">
                          <a:effectLst/>
                        </a:rPr>
                        <a:t>(</a:t>
                      </a:r>
                      <a:r>
                        <a:rPr lang="zh-TW" sz="2000" kern="100" dirty="0">
                          <a:effectLst/>
                        </a:rPr>
                        <a:t>雙語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</a:rPr>
                        <a:t>3</a:t>
                      </a:r>
                      <a:r>
                        <a:rPr lang="en-US" sz="2000" kern="100" dirty="0">
                          <a:effectLst/>
                        </a:rPr>
                        <a:t>0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493728"/>
                  </a:ext>
                </a:extLst>
              </a:tr>
              <a:tr h="1724606">
                <a:tc>
                  <a:txBody>
                    <a:bodyPr/>
                    <a:lstStyle/>
                    <a:p>
                      <a:pPr algn="ctr"/>
                      <a:r>
                        <a:rPr lang="zh-TW" sz="2000" kern="100">
                          <a:effectLst/>
                        </a:rPr>
                        <a:t>自強班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</a:rPr>
                        <a:t>402</a:t>
                      </a:r>
                      <a:endParaRPr lang="en-US" sz="2000" kern="100" dirty="0">
                        <a:effectLst/>
                      </a:endParaRPr>
                    </a:p>
                    <a:p>
                      <a:pPr algn="ctr"/>
                      <a:r>
                        <a:rPr lang="en-US" sz="2000" kern="100" dirty="0">
                          <a:effectLst/>
                        </a:rPr>
                        <a:t>403</a:t>
                      </a:r>
                    </a:p>
                    <a:p>
                      <a:pPr algn="ctr"/>
                      <a:r>
                        <a:rPr lang="en-US" altLang="zh-TW" sz="2000" kern="100" dirty="0">
                          <a:effectLst/>
                        </a:rPr>
                        <a:t>405</a:t>
                      </a:r>
                    </a:p>
                    <a:p>
                      <a:pPr algn="ctr"/>
                      <a:r>
                        <a:rPr lang="en-US" altLang="zh-TW" sz="2000" kern="100" dirty="0">
                          <a:effectLst/>
                        </a:rPr>
                        <a:t>406</a:t>
                      </a:r>
                      <a:endParaRPr lang="zh-TW" sz="20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132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※主攻普通大學及科技大學</a:t>
                      </a:r>
                    </a:p>
                    <a:p>
                      <a:r>
                        <a:rPr lang="zh-TW" sz="2000" kern="100" dirty="0">
                          <a:effectLst/>
                        </a:rPr>
                        <a:t>學科性向學生，</a:t>
                      </a:r>
                      <a:r>
                        <a:rPr lang="en-US" sz="2000" kern="100" dirty="0">
                          <a:effectLst/>
                        </a:rPr>
                        <a:t>2</a:t>
                      </a:r>
                      <a:r>
                        <a:rPr lang="zh-TW" sz="2000" kern="100" dirty="0">
                          <a:effectLst/>
                        </a:rPr>
                        <a:t>次模擬面試、指導備審資料、多元跨域特色選修課程、補救教學、職涯探索、升學輔導、校內外各項精彩活動等。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8972336"/>
                  </a:ext>
                </a:extLst>
              </a:tr>
              <a:tr h="615247">
                <a:tc>
                  <a:txBody>
                    <a:bodyPr/>
                    <a:lstStyle/>
                    <a:p>
                      <a:pPr algn="ctr"/>
                      <a:r>
                        <a:rPr lang="zh-TW" sz="2000" kern="100">
                          <a:effectLst/>
                        </a:rPr>
                        <a:t>體育班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407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</a:rPr>
                        <a:t>30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sz="2000" kern="100" dirty="0">
                          <a:effectLst/>
                        </a:rPr>
                        <a:t>足球、拳擊、舉重、巧固球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60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9098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574" y="274638"/>
            <a:ext cx="5832921" cy="706437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+mj-ea"/>
              </a:rPr>
              <a:t>115</a:t>
            </a:r>
            <a:r>
              <a:rPr lang="zh-TW" altLang="en-US" sz="3600" dirty="0">
                <a:solidFill>
                  <a:srgbClr val="FF0000"/>
                </a:solidFill>
                <a:latin typeface="+mj-ea"/>
              </a:rPr>
              <a:t>學年度</a:t>
            </a:r>
            <a:r>
              <a:rPr lang="zh-TW" altLang="en-US" sz="3600" dirty="0">
                <a:solidFill>
                  <a:srgbClr val="FFFF00"/>
                </a:solidFill>
                <a:latin typeface="+mj-ea"/>
              </a:rPr>
              <a:t>新生入學獎學金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7E4832C-281B-4FF9-A332-44E6BABF0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891658"/>
              </p:ext>
            </p:extLst>
          </p:nvPr>
        </p:nvGraphicFramePr>
        <p:xfrm>
          <a:off x="669304" y="2132856"/>
          <a:ext cx="7863135" cy="352839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826199">
                  <a:extLst>
                    <a:ext uri="{9D8B030D-6E8A-4147-A177-3AD203B41FA5}">
                      <a16:colId xmlns:a16="http://schemas.microsoft.com/office/drawing/2014/main" val="2093200589"/>
                    </a:ext>
                  </a:extLst>
                </a:gridCol>
                <a:gridCol w="2140587">
                  <a:extLst>
                    <a:ext uri="{9D8B030D-6E8A-4147-A177-3AD203B41FA5}">
                      <a16:colId xmlns:a16="http://schemas.microsoft.com/office/drawing/2014/main" val="3618618456"/>
                    </a:ext>
                  </a:extLst>
                </a:gridCol>
                <a:gridCol w="2140587">
                  <a:extLst>
                    <a:ext uri="{9D8B030D-6E8A-4147-A177-3AD203B41FA5}">
                      <a16:colId xmlns:a16="http://schemas.microsoft.com/office/drawing/2014/main" val="3456844048"/>
                    </a:ext>
                  </a:extLst>
                </a:gridCol>
                <a:gridCol w="1755762">
                  <a:extLst>
                    <a:ext uri="{9D8B030D-6E8A-4147-A177-3AD203B41FA5}">
                      <a16:colId xmlns:a16="http://schemas.microsoft.com/office/drawing/2014/main" val="521661510"/>
                    </a:ext>
                  </a:extLst>
                </a:gridCol>
              </a:tblGrid>
              <a:tr h="55523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chemeClr val="bg1"/>
                          </a:solidFill>
                          <a:effectLst/>
                        </a:rPr>
                        <a:t>會考成績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effectLst/>
                        </a:rPr>
                        <a:t>免試入學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chemeClr val="bg1"/>
                          </a:solidFill>
                          <a:effectLst/>
                        </a:rPr>
                        <a:t>直升入學獎金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chemeClr val="bg1"/>
                          </a:solidFill>
                          <a:effectLst/>
                        </a:rPr>
                        <a:t>來源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542030"/>
                  </a:ext>
                </a:extLst>
              </a:tr>
              <a:tr h="55492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科達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30000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>
                          <a:effectLst/>
                        </a:rPr>
                        <a:t>4</a:t>
                      </a:r>
                      <a:r>
                        <a:rPr lang="en-US" altLang="zh-TW" sz="2000">
                          <a:solidFill>
                            <a:srgbClr val="000000"/>
                          </a:solidFill>
                          <a:effectLst/>
                        </a:rPr>
                        <a:t>0000</a:t>
                      </a:r>
                      <a:r>
                        <a:rPr lang="zh-TW" altLang="en-US" sz="200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effectLst/>
                        </a:rPr>
                        <a:t>校內自籌</a:t>
                      </a:r>
                      <a:endParaRPr lang="zh-TW" altLang="en-US" sz="20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6097439"/>
                  </a:ext>
                </a:extLst>
              </a:tr>
              <a:tr h="55492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zh-TW" altLang="en-US" sz="2000">
                          <a:solidFill>
                            <a:srgbClr val="000000"/>
                          </a:solidFill>
                          <a:effectLst/>
                        </a:rPr>
                        <a:t>科達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20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effectLst/>
                        </a:rPr>
                        <a:t>2</a:t>
                      </a: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0000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25000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414093"/>
                  </a:ext>
                </a:extLst>
              </a:tr>
              <a:tr h="55492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zh-TW" altLang="en-US" sz="2000">
                          <a:solidFill>
                            <a:srgbClr val="000000"/>
                          </a:solidFill>
                          <a:effectLst/>
                        </a:rPr>
                        <a:t>科達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20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effectLst/>
                        </a:rPr>
                        <a:t>1</a:t>
                      </a: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0000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15000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898320"/>
                  </a:ext>
                </a:extLst>
              </a:tr>
              <a:tr h="55492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zh-TW" altLang="en-US" sz="2000">
                          <a:solidFill>
                            <a:srgbClr val="000000"/>
                          </a:solidFill>
                          <a:effectLst/>
                        </a:rPr>
                        <a:t>科達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20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effectLst/>
                        </a:rPr>
                        <a:t>5</a:t>
                      </a: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000000"/>
                          </a:solidFill>
                          <a:effectLst/>
                        </a:rPr>
                        <a:t>10000</a:t>
                      </a:r>
                      <a:r>
                        <a:rPr lang="zh-TW" altLang="en-US" sz="2000" dirty="0">
                          <a:solidFill>
                            <a:srgbClr val="000000"/>
                          </a:solidFill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41746"/>
                  </a:ext>
                </a:extLst>
              </a:tr>
              <a:tr h="75346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>
                          <a:effectLst/>
                        </a:rPr>
                        <a:t>4</a:t>
                      </a:r>
                      <a:r>
                        <a:rPr lang="zh-TW" altLang="en-US" sz="2000">
                          <a:effectLst/>
                        </a:rPr>
                        <a:t>科</a:t>
                      </a:r>
                      <a:r>
                        <a:rPr lang="en-US" sz="2000">
                          <a:effectLst/>
                        </a:rPr>
                        <a:t>B++</a:t>
                      </a:r>
                      <a:r>
                        <a:rPr lang="zh-TW" altLang="en-US" sz="2000">
                          <a:effectLst/>
                        </a:rPr>
                        <a:t>以上</a:t>
                      </a:r>
                      <a:endParaRPr lang="zh-TW" altLang="en-US" sz="20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effectLst/>
                        </a:rPr>
                        <a:t>2500</a:t>
                      </a:r>
                      <a:r>
                        <a:rPr lang="zh-TW" altLang="en-US" sz="2000" dirty="0">
                          <a:effectLst/>
                        </a:rPr>
                        <a:t>元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>
                          <a:effectLst/>
                        </a:rPr>
                        <a:t>2500</a:t>
                      </a:r>
                      <a:r>
                        <a:rPr lang="zh-TW" altLang="en-US" sz="2000">
                          <a:effectLst/>
                        </a:rPr>
                        <a:t>元</a:t>
                      </a:r>
                      <a:endParaRPr lang="zh-TW" altLang="en-US" sz="20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</a:rPr>
                        <a:t>路竹區公所</a:t>
                      </a:r>
                      <a:endParaRPr lang="zh-TW" altLang="en-US" sz="20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54225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D2706A13-1F45-4D09-BFD0-6765014C0C84}"/>
              </a:ext>
            </a:extLst>
          </p:cNvPr>
          <p:cNvSpPr txBox="1"/>
          <p:nvPr/>
        </p:nvSpPr>
        <p:spPr>
          <a:xfrm>
            <a:off x="595841" y="1556792"/>
            <a:ext cx="2824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00CC"/>
                </a:solidFill>
                <a:latin typeface="+mj-ea"/>
                <a:ea typeface="+mj-ea"/>
              </a:rPr>
              <a:t>高中入學</a:t>
            </a:r>
            <a:r>
              <a:rPr lang="zh-TW" altLang="en-US" sz="2800" i="0" dirty="0">
                <a:solidFill>
                  <a:srgbClr val="0000CC"/>
                </a:solidFill>
                <a:effectLst/>
                <a:latin typeface="+mj-ea"/>
                <a:ea typeface="+mj-ea"/>
              </a:rPr>
              <a:t>獎學金</a:t>
            </a:r>
            <a:endParaRPr lang="zh-TW" altLang="en-US" sz="2800" dirty="0">
              <a:solidFill>
                <a:srgbClr val="0000CC"/>
              </a:solidFill>
              <a:latin typeface="+mj-ea"/>
              <a:ea typeface="+mj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3EE9B8-6066-448A-B365-C52784DD7833}"/>
              </a:ext>
            </a:extLst>
          </p:cNvPr>
          <p:cNvSpPr txBox="1"/>
          <p:nvPr/>
        </p:nvSpPr>
        <p:spPr>
          <a:xfrm>
            <a:off x="3275856" y="1691516"/>
            <a:ext cx="417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i="0" dirty="0">
                <a:solidFill>
                  <a:srgbClr val="CC0000"/>
                </a:solidFill>
                <a:effectLst/>
                <a:latin typeface="Times New Roman" panose="02020603050405020304" pitchFamily="18" charset="0"/>
              </a:rPr>
              <a:t>獎學金均只能擇一申請，不得重複領取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4614EAE-1B07-46CC-9EB9-3045020A4CC5}"/>
              </a:ext>
            </a:extLst>
          </p:cNvPr>
          <p:cNvSpPr txBox="1"/>
          <p:nvPr/>
        </p:nvSpPr>
        <p:spPr>
          <a:xfrm>
            <a:off x="669304" y="5733256"/>
            <a:ext cx="3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若有調整，以教務處最新獎學金公告為主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2719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1</a:t>
            </a:r>
            <a:r>
              <a:rPr lang="en-US" altLang="zh-TW" sz="3600" dirty="0">
                <a:solidFill>
                  <a:srgbClr val="FF0000"/>
                </a:solidFill>
              </a:rPr>
              <a:t>15</a:t>
            </a:r>
            <a:r>
              <a:rPr lang="zh-TW" altLang="en-US" sz="3600" dirty="0">
                <a:solidFill>
                  <a:srgbClr val="FF0000"/>
                </a:solidFill>
              </a:rPr>
              <a:t>學年度</a:t>
            </a:r>
            <a:r>
              <a:rPr lang="zh-TW" altLang="en-US" sz="3600" dirty="0">
                <a:solidFill>
                  <a:srgbClr val="FFFF00"/>
                </a:solidFill>
              </a:rPr>
              <a:t>新生入學獎學金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EE7145E-6E26-4F4D-A75C-F399F9FE2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25582"/>
              </p:ext>
            </p:extLst>
          </p:nvPr>
        </p:nvGraphicFramePr>
        <p:xfrm>
          <a:off x="287524" y="1988839"/>
          <a:ext cx="8568952" cy="4392489"/>
        </p:xfrm>
        <a:graphic>
          <a:graphicData uri="http://schemas.openxmlformats.org/drawingml/2006/table">
            <a:tbl>
              <a:tblPr/>
              <a:tblGrid>
                <a:gridCol w="1338900">
                  <a:extLst>
                    <a:ext uri="{9D8B030D-6E8A-4147-A177-3AD203B41FA5}">
                      <a16:colId xmlns:a16="http://schemas.microsoft.com/office/drawing/2014/main" val="2540090371"/>
                    </a:ext>
                  </a:extLst>
                </a:gridCol>
                <a:gridCol w="7230052">
                  <a:extLst>
                    <a:ext uri="{9D8B030D-6E8A-4147-A177-3AD203B41FA5}">
                      <a16:colId xmlns:a16="http://schemas.microsoft.com/office/drawing/2014/main" val="2121453658"/>
                    </a:ext>
                  </a:extLst>
                </a:gridCol>
              </a:tblGrid>
              <a:tr h="82359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核發標準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依就學區分區免試入學以第一志願錄取、直升入學、優先免試入學管道錄取者，依高一上學期第一次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  <a:p>
                      <a:pPr marL="182880" indent="-182880"/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定期考查成績，擇優發給獎學金。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922038"/>
                  </a:ext>
                </a:extLst>
              </a:tr>
              <a:tr h="27453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獎金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每學期</a:t>
                      </a:r>
                      <a:r>
                        <a:rPr lang="en-US" altLang="zh-TW" sz="18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10000</a:t>
                      </a:r>
                      <a:r>
                        <a:rPr lang="zh-TW" altLang="en-US" sz="18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06492"/>
                  </a:ext>
                </a:extLst>
              </a:tr>
              <a:tr h="27453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來源</a:t>
                      </a:r>
                      <a:endParaRPr lang="zh-TW" altLang="en-US" sz="18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國教署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765012"/>
                  </a:ext>
                </a:extLst>
              </a:tr>
              <a:tr h="27453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名額</a:t>
                      </a:r>
                      <a:endParaRPr lang="zh-TW" altLang="en-US" sz="18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依教育部國民及學前教育署當年度核定各年級名額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74883"/>
                  </a:ext>
                </a:extLst>
              </a:tr>
              <a:tr h="164718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核發條件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altLang="zh-TW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※</a:t>
                      </a:r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自第二學期起，其前一學期學業總平均成績名列同年級、同年級同科（組）前百分之三十，且德行評量無小過以上紀錄，並經導 師推薦者，得繼續申請本獎學金。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  <a:p>
                      <a:pPr marL="182880" indent="-182880"/>
                      <a:r>
                        <a:rPr lang="en-US" altLang="zh-TW" sz="1800" dirty="0">
                          <a:effectLst/>
                          <a:latin typeface="+mj-ea"/>
                          <a:ea typeface="+mj-ea"/>
                        </a:rPr>
                        <a:t>※</a:t>
                      </a:r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如前一學期成績未達上述規定者，該學期</a:t>
                      </a:r>
                      <a:r>
                        <a:rPr lang="zh-TW" altLang="en-US" sz="18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不具本獎學金之申領資格 。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  <a:p>
                      <a:pPr marL="182880" indent="-182880"/>
                      <a:r>
                        <a:rPr lang="en-US" altLang="zh-TW" sz="1800" dirty="0">
                          <a:effectLst/>
                          <a:latin typeface="+mj-ea"/>
                          <a:ea typeface="+mj-ea"/>
                        </a:rPr>
                        <a:t>※</a:t>
                      </a:r>
                      <a:r>
                        <a:rPr lang="zh-TW" altLang="en-US" sz="1800" dirty="0">
                          <a:effectLst/>
                          <a:latin typeface="+mj-ea"/>
                          <a:ea typeface="+mj-ea"/>
                        </a:rPr>
                        <a:t>休學及轉學學生，永久喪失領取本獎學金的資格。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0050"/>
                  </a:ext>
                </a:extLst>
              </a:tr>
              <a:tr h="109812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畢業學校</a:t>
                      </a:r>
                      <a:endParaRPr lang="zh-TW" altLang="en-US" sz="180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路竹高級中學</a:t>
                      </a:r>
                      <a:r>
                        <a:rPr lang="en-US" altLang="zh-TW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國中部</a:t>
                      </a:r>
                      <a:r>
                        <a:rPr lang="en-US" altLang="zh-TW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、一甲國中、阿蓮國中、湖內國中、茄萣國中、岡山國中、前峰國中、嘉興國中、燕巢國中、彌陀國中、梓官國中、蚵寮國中、橋頭國中、永安國中、田寮國中之畢業生。</a:t>
                      </a:r>
                      <a:endParaRPr lang="zh-TW" altLang="en-US" sz="18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212101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F3321CDF-8CDC-4491-9941-A8958428EBA5}"/>
              </a:ext>
            </a:extLst>
          </p:cNvPr>
          <p:cNvSpPr txBox="1"/>
          <p:nvPr/>
        </p:nvSpPr>
        <p:spPr>
          <a:xfrm>
            <a:off x="307809" y="1393612"/>
            <a:ext cx="2463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i="0" dirty="0">
                <a:solidFill>
                  <a:srgbClr val="0000CC"/>
                </a:solidFill>
                <a:effectLst/>
                <a:latin typeface="+mj-ea"/>
                <a:ea typeface="+mj-ea"/>
              </a:rPr>
              <a:t>國教署獎學金</a:t>
            </a:r>
            <a:endParaRPr lang="zh-TW" altLang="en-US" sz="2800" dirty="0">
              <a:solidFill>
                <a:srgbClr val="0000CC"/>
              </a:solidFill>
              <a:latin typeface="+mj-ea"/>
              <a:ea typeface="+mj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B04542F-47A5-47E5-B4E1-2DB49F664857}"/>
              </a:ext>
            </a:extLst>
          </p:cNvPr>
          <p:cNvSpPr txBox="1"/>
          <p:nvPr/>
        </p:nvSpPr>
        <p:spPr>
          <a:xfrm>
            <a:off x="2771800" y="1453230"/>
            <a:ext cx="4680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i="0" dirty="0">
                <a:solidFill>
                  <a:srgbClr val="CC0000"/>
                </a:solidFill>
                <a:effectLst/>
                <a:latin typeface="+mj-ea"/>
                <a:ea typeface="+mj-ea"/>
              </a:rPr>
              <a:t>獎學金均只能擇一申請，不得重複領取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DCDD03-6EF9-4298-A04D-D7BEF5EB29B2}"/>
              </a:ext>
            </a:extLst>
          </p:cNvPr>
          <p:cNvSpPr txBox="1"/>
          <p:nvPr/>
        </p:nvSpPr>
        <p:spPr>
          <a:xfrm>
            <a:off x="323528" y="645333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※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若有調整，以最新獎學金公告為主</a:t>
            </a:r>
            <a:r>
              <a:rPr lang="zh-TW" altLang="en-US" dirty="0">
                <a:solidFill>
                  <a:schemeClr val="bg1"/>
                </a:solidFill>
              </a:rPr>
              <a:t>。</a:t>
            </a:r>
            <a:endParaRPr lang="zh-TW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250219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實驗班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686320"/>
          </a:xfrm>
        </p:spPr>
        <p:txBody>
          <a:bodyPr/>
          <a:lstStyle/>
          <a:p>
            <a:pPr lvl="0"/>
            <a:r>
              <a:rPr lang="zh-TW" altLang="en-US" sz="2800" b="1" dirty="0"/>
              <a:t>科學班、雙語班：</a:t>
            </a:r>
            <a:r>
              <a:rPr lang="zh-TW" altLang="en-US" sz="2800" dirty="0"/>
              <a:t>依國中教育會考</a:t>
            </a:r>
            <a:r>
              <a:rPr lang="zh-TW" altLang="en-US" sz="2800" dirty="0">
                <a:solidFill>
                  <a:srgbClr val="0000FF"/>
                </a:solidFill>
              </a:rPr>
              <a:t>國</a:t>
            </a:r>
            <a:r>
              <a:rPr lang="en-US" altLang="zh-TW" sz="2800" dirty="0">
                <a:solidFill>
                  <a:srgbClr val="0000FF"/>
                </a:solidFill>
              </a:rPr>
              <a:t>.</a:t>
            </a:r>
            <a:r>
              <a:rPr lang="zh-TW" altLang="en-US" sz="2800" dirty="0">
                <a:solidFill>
                  <a:srgbClr val="0000FF"/>
                </a:solidFill>
              </a:rPr>
              <a:t>英</a:t>
            </a:r>
            <a:r>
              <a:rPr lang="en-US" altLang="zh-TW" sz="2800" dirty="0">
                <a:solidFill>
                  <a:srgbClr val="0000FF"/>
                </a:solidFill>
              </a:rPr>
              <a:t>.</a:t>
            </a:r>
            <a:r>
              <a:rPr lang="zh-TW" altLang="en-US" sz="2800" dirty="0">
                <a:solidFill>
                  <a:srgbClr val="0000FF"/>
                </a:solidFill>
              </a:rPr>
              <a:t>數</a:t>
            </a:r>
            <a:r>
              <a:rPr lang="en-US" altLang="zh-TW" sz="2800" dirty="0">
                <a:solidFill>
                  <a:srgbClr val="0000FF"/>
                </a:solidFill>
              </a:rPr>
              <a:t>.</a:t>
            </a:r>
            <a:r>
              <a:rPr lang="zh-TW" altLang="en-US" sz="2800" dirty="0">
                <a:solidFill>
                  <a:srgbClr val="0000FF"/>
                </a:solidFill>
              </a:rPr>
              <a:t>社</a:t>
            </a:r>
            <a:r>
              <a:rPr lang="en-US" altLang="zh-TW" sz="2800" dirty="0">
                <a:solidFill>
                  <a:srgbClr val="0000FF"/>
                </a:solidFill>
              </a:rPr>
              <a:t>.</a:t>
            </a:r>
            <a:r>
              <a:rPr lang="zh-TW" altLang="en-US" sz="2800" dirty="0">
                <a:solidFill>
                  <a:srgbClr val="0000FF"/>
                </a:solidFill>
              </a:rPr>
              <a:t>自</a:t>
            </a:r>
            <a:r>
              <a:rPr lang="en-US" altLang="zh-TW" sz="2800" dirty="0"/>
              <a:t>.</a:t>
            </a:r>
            <a:r>
              <a:rPr lang="zh-TW" altLang="en-US" sz="2800" dirty="0"/>
              <a:t>各科皆達「</a:t>
            </a:r>
            <a:r>
              <a:rPr lang="zh-TW" altLang="en-US" sz="2800" dirty="0">
                <a:solidFill>
                  <a:srgbClr val="0000FF"/>
                </a:solidFill>
              </a:rPr>
              <a:t>基礎</a:t>
            </a:r>
            <a:r>
              <a:rPr lang="zh-TW" altLang="en-US" sz="2800" dirty="0"/>
              <a:t>」以上 ，再依會考測驗成績採適性編班。</a:t>
            </a:r>
            <a:r>
              <a:rPr lang="en-US" altLang="zh-TW" sz="1800" dirty="0"/>
              <a:t>(</a:t>
            </a:r>
            <a:r>
              <a:rPr lang="zh-TW" altLang="en-US" sz="1800" dirty="0"/>
              <a:t>相關規定請參考本校實驗班網站</a:t>
            </a:r>
            <a:r>
              <a:rPr lang="en-US" altLang="zh-TW" sz="1800" dirty="0"/>
              <a:t>)</a:t>
            </a:r>
            <a:endParaRPr lang="zh-TW" altLang="en-US" sz="18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800" dirty="0">
                <a:latin typeface="+mj-ea"/>
                <a:ea typeface="+mj-ea"/>
              </a:rPr>
              <a:t>科學</a:t>
            </a:r>
            <a:r>
              <a:rPr lang="zh-TW" altLang="zh-TW" sz="2800" dirty="0">
                <a:latin typeface="+mj-ea"/>
                <a:ea typeface="+mj-ea"/>
              </a:rPr>
              <a:t>實驗班</a:t>
            </a:r>
            <a:r>
              <a:rPr lang="zh-TW" altLang="en-US" sz="2800" dirty="0">
                <a:latin typeface="+mj-ea"/>
                <a:ea typeface="+mj-ea"/>
              </a:rPr>
              <a:t> </a:t>
            </a:r>
            <a:r>
              <a:rPr lang="en-US" altLang="zh-TW" sz="2800" dirty="0">
                <a:latin typeface="+mj-ea"/>
                <a:ea typeface="+mj-ea"/>
              </a:rPr>
              <a:t>---</a:t>
            </a:r>
            <a:r>
              <a:rPr lang="zh-TW" altLang="en-US" sz="2800" dirty="0">
                <a:latin typeface="+mj-ea"/>
                <a:ea typeface="+mj-ea"/>
              </a:rPr>
              <a:t> </a:t>
            </a:r>
            <a:r>
              <a:rPr lang="en-US" altLang="zh-TW" sz="2800" dirty="0">
                <a:solidFill>
                  <a:srgbClr val="002060"/>
                </a:solidFill>
                <a:latin typeface="+mj-ea"/>
                <a:ea typeface="+mj-ea"/>
              </a:rPr>
              <a:t>1</a:t>
            </a:r>
            <a:r>
              <a:rPr lang="zh-TW" altLang="en-US" sz="2800" dirty="0">
                <a:solidFill>
                  <a:srgbClr val="002060"/>
                </a:solidFill>
                <a:latin typeface="+mj-ea"/>
                <a:ea typeface="+mj-ea"/>
              </a:rPr>
              <a:t>班</a:t>
            </a:r>
            <a:endParaRPr lang="en-US" altLang="zh-TW" sz="2800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800" dirty="0">
                <a:solidFill>
                  <a:srgbClr val="993300"/>
                </a:solidFill>
                <a:latin typeface="+mj-ea"/>
                <a:ea typeface="+mj-ea"/>
              </a:rPr>
              <a:t>語文</a:t>
            </a:r>
            <a:r>
              <a:rPr lang="zh-TW" altLang="zh-TW" sz="2800" dirty="0">
                <a:solidFill>
                  <a:srgbClr val="993300"/>
                </a:solidFill>
                <a:latin typeface="+mj-ea"/>
                <a:ea typeface="+mj-ea"/>
              </a:rPr>
              <a:t>實驗班</a:t>
            </a:r>
            <a:r>
              <a:rPr lang="zh-TW" altLang="en-US" sz="2800" dirty="0">
                <a:solidFill>
                  <a:srgbClr val="993300"/>
                </a:solidFill>
                <a:latin typeface="+mj-ea"/>
                <a:ea typeface="+mj-ea"/>
              </a:rPr>
              <a:t> </a:t>
            </a:r>
            <a:r>
              <a:rPr lang="en-US" altLang="zh-TW" sz="2800" dirty="0">
                <a:solidFill>
                  <a:srgbClr val="993300"/>
                </a:solidFill>
                <a:latin typeface="+mj-ea"/>
                <a:ea typeface="+mj-ea"/>
              </a:rPr>
              <a:t>---</a:t>
            </a:r>
            <a:r>
              <a:rPr lang="zh-TW" altLang="en-US" sz="2800" dirty="0">
                <a:solidFill>
                  <a:srgbClr val="993300"/>
                </a:solidFill>
                <a:latin typeface="+mj-ea"/>
                <a:ea typeface="+mj-ea"/>
              </a:rPr>
              <a:t> </a:t>
            </a:r>
            <a:r>
              <a:rPr lang="en-US" altLang="zh-TW" sz="2800" dirty="0">
                <a:solidFill>
                  <a:srgbClr val="993300"/>
                </a:solidFill>
                <a:latin typeface="+mj-ea"/>
                <a:ea typeface="+mj-ea"/>
              </a:rPr>
              <a:t>1</a:t>
            </a:r>
            <a:r>
              <a:rPr lang="zh-TW" altLang="en-US" sz="2800" dirty="0">
                <a:solidFill>
                  <a:srgbClr val="993300"/>
                </a:solidFill>
                <a:latin typeface="+mj-ea"/>
                <a:ea typeface="+mj-ea"/>
              </a:rPr>
              <a:t>班</a:t>
            </a:r>
            <a:endParaRPr lang="en-US" altLang="zh-TW" sz="2600" dirty="0">
              <a:solidFill>
                <a:srgbClr val="993300"/>
              </a:solidFill>
              <a:latin typeface="+mj-ea"/>
              <a:ea typeface="+mj-ea"/>
            </a:endParaRPr>
          </a:p>
          <a:p>
            <a:pPr>
              <a:buFont typeface="Wingdings" pitchFamily="2" charset="2"/>
              <a:buChar char="l"/>
              <a:defRPr/>
            </a:pPr>
            <a:r>
              <a:rPr lang="zh-TW" altLang="zh-TW" sz="2800" dirty="0">
                <a:solidFill>
                  <a:srgbClr val="FF0000"/>
                </a:solidFill>
                <a:latin typeface="+mj-ea"/>
                <a:ea typeface="+mj-ea"/>
              </a:rPr>
              <a:t>主攻台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.</a:t>
            </a:r>
            <a:r>
              <a:rPr lang="zh-TW" altLang="zh-TW" sz="2800" dirty="0">
                <a:solidFill>
                  <a:srgbClr val="FF0000"/>
                </a:solidFill>
                <a:latin typeface="+mj-ea"/>
                <a:ea typeface="+mj-ea"/>
              </a:rPr>
              <a:t>成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.</a:t>
            </a:r>
            <a:r>
              <a:rPr lang="zh-TW" altLang="zh-TW" sz="2800" dirty="0">
                <a:solidFill>
                  <a:srgbClr val="FF0000"/>
                </a:solidFill>
                <a:latin typeface="+mj-ea"/>
                <a:ea typeface="+mj-ea"/>
              </a:rPr>
              <a:t>清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.</a:t>
            </a:r>
            <a:r>
              <a:rPr lang="zh-TW" altLang="zh-TW" sz="2800" dirty="0">
                <a:solidFill>
                  <a:srgbClr val="FF0000"/>
                </a:solidFill>
                <a:latin typeface="+mj-ea"/>
                <a:ea typeface="+mj-ea"/>
              </a:rPr>
              <a:t>交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.</a:t>
            </a:r>
            <a:r>
              <a:rPr lang="zh-TW" altLang="zh-TW" sz="2800" dirty="0">
                <a:solidFill>
                  <a:srgbClr val="FF0000"/>
                </a:solidFill>
                <a:latin typeface="+mj-ea"/>
                <a:ea typeface="+mj-ea"/>
              </a:rPr>
              <a:t>政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.4</a:t>
            </a:r>
            <a:r>
              <a:rPr lang="zh-TW" altLang="zh-TW" sz="2800" dirty="0">
                <a:solidFill>
                  <a:srgbClr val="FF0000"/>
                </a:solidFill>
                <a:latin typeface="+mj-ea"/>
                <a:ea typeface="+mj-ea"/>
              </a:rPr>
              <a:t>中等頂大</a:t>
            </a:r>
            <a:endParaRPr lang="en-US" altLang="zh-TW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Char char="l"/>
              <a:defRPr/>
            </a:pP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實驗班教育局經費補助每年逾</a:t>
            </a:r>
            <a:r>
              <a:rPr lang="zh-TW" altLang="en-US" sz="2800" dirty="0">
                <a:solidFill>
                  <a:srgbClr val="002060"/>
                </a:solidFill>
                <a:latin typeface="+mj-ea"/>
                <a:ea typeface="+mj-ea"/>
              </a:rPr>
              <a:t>百萬元</a:t>
            </a:r>
            <a:endParaRPr lang="en-US" altLang="zh-TW" sz="2800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Char char="l"/>
              <a:defRPr/>
            </a:pP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長榮大學</a:t>
            </a:r>
            <a:r>
              <a:rPr lang="zh-TW" altLang="en-US" sz="2800" dirty="0">
                <a:solidFill>
                  <a:srgbClr val="0070C0"/>
                </a:solidFill>
                <a:latin typeface="+mj-ea"/>
                <a:ea typeface="+mj-ea"/>
              </a:rPr>
              <a:t>英語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加強課程</a:t>
            </a:r>
            <a:endParaRPr lang="en-US" altLang="zh-TW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0" lvl="0" indent="0">
              <a:buNone/>
            </a:pPr>
            <a:endParaRPr lang="zh-TW" altLang="en-US" sz="2800" dirty="0"/>
          </a:p>
          <a:p>
            <a:pPr lvl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61432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0000" y="1440000"/>
            <a:ext cx="8104984" cy="4392488"/>
          </a:xfrm>
        </p:spPr>
        <p:txBody>
          <a:bodyPr/>
          <a:lstStyle/>
          <a:p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特色</a:t>
            </a:r>
            <a:r>
              <a:rPr kumimoji="0" lang="en-US" altLang="zh-TW" b="1" dirty="0">
                <a:solidFill>
                  <a:srgbClr val="FF00FF"/>
                </a:solidFill>
                <a:latin typeface="Garamond"/>
              </a:rPr>
              <a:t>1</a:t>
            </a:r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：與大學合作</a:t>
            </a:r>
            <a:endParaRPr kumimoji="0" lang="en-US" altLang="zh-TW" b="1" dirty="0">
              <a:solidFill>
                <a:srgbClr val="FF00FF"/>
              </a:solidFill>
              <a:latin typeface="Garamond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一</a:t>
            </a:r>
            <a:r>
              <a:rPr kumimoji="0" lang="en-US" altLang="en-US" sz="2800" b="1" dirty="0">
                <a:solidFill>
                  <a:srgbClr val="0070C0"/>
                </a:solidFill>
                <a:latin typeface="+mj-ea"/>
                <a:ea typeface="+mj-ea"/>
              </a:rPr>
              <a:t>、</a:t>
            </a: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合作學校：國立高雄大學、國立中山大學</a:t>
            </a:r>
            <a:r>
              <a:rPr kumimoji="0" lang="zh-TW" altLang="en-US" sz="2800" b="1" dirty="0">
                <a:solidFill>
                  <a:srgbClr val="0070C0"/>
                </a:solidFill>
                <a:latin typeface="+mj-ea"/>
              </a:rPr>
              <a:t>、</a:t>
            </a:r>
            <a:endParaRPr kumimoji="0" lang="en-US" altLang="zh-TW" sz="28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              國立高雄師範大學、實踐大學、      </a:t>
            </a:r>
            <a:endParaRPr kumimoji="0" lang="en-US" altLang="zh-TW" sz="28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              文藻外語大學</a:t>
            </a: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二</a:t>
            </a:r>
            <a:r>
              <a:rPr kumimoji="0" lang="en-US" altLang="en-US" sz="2800" b="1" dirty="0">
                <a:solidFill>
                  <a:srgbClr val="0070C0"/>
                </a:solidFill>
                <a:latin typeface="+mj-ea"/>
                <a:ea typeface="+mj-ea"/>
              </a:rPr>
              <a:t>、</a:t>
            </a: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師資支援：專業外師</a:t>
            </a:r>
            <a:endParaRPr kumimoji="0" lang="en-US" altLang="zh-TW" sz="28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三、課程合作：先修課程、實驗課程、暑期精修</a:t>
            </a:r>
            <a:r>
              <a:rPr kumimoji="0" lang="zh-TW" altLang="en-US" sz="2800" b="1" dirty="0">
                <a:solidFill>
                  <a:srgbClr val="0070C0"/>
                </a:solidFill>
                <a:latin typeface="+mj-ea"/>
              </a:rPr>
              <a:t>、</a:t>
            </a:r>
            <a:endParaRPr kumimoji="0" lang="en-US" altLang="zh-TW" sz="28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800" b="1" dirty="0">
                <a:solidFill>
                  <a:srgbClr val="0070C0"/>
                </a:solidFill>
                <a:latin typeface="+mj-ea"/>
                <a:ea typeface="+mj-ea"/>
              </a:rPr>
              <a:t>              延伸學習、營隊合作</a:t>
            </a:r>
            <a:r>
              <a:rPr kumimoji="0" lang="zh-TW" altLang="en-US" b="1" dirty="0">
                <a:solidFill>
                  <a:srgbClr val="0070C0"/>
                </a:solidFill>
                <a:latin typeface="Arial" pitchFamily="34" charset="0"/>
              </a:rPr>
              <a:t>                     </a:t>
            </a:r>
            <a:r>
              <a:rPr kumimoji="0" lang="en-US" altLang="zh-TW" b="1" dirty="0">
                <a:solidFill>
                  <a:srgbClr val="0070C0"/>
                </a:solidFill>
                <a:latin typeface="Arial" pitchFamily="34" charset="0"/>
              </a:rPr>
              <a:t>                        </a:t>
            </a:r>
            <a:endParaRPr kumimoji="0" lang="zh-TW" altLang="en-US" b="1" dirty="0">
              <a:solidFill>
                <a:srgbClr val="0070C0"/>
              </a:solidFill>
              <a:latin typeface="Garamond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實驗班</a:t>
            </a:r>
          </a:p>
        </p:txBody>
      </p:sp>
    </p:spTree>
    <p:extLst>
      <p:ext uri="{BB962C8B-B14F-4D97-AF65-F5344CB8AC3E}">
        <p14:creationId xmlns:p14="http://schemas.microsoft.com/office/powerpoint/2010/main" val="2073835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9626" y="1440000"/>
            <a:ext cx="8570092" cy="4846520"/>
          </a:xfrm>
        </p:spPr>
        <p:txBody>
          <a:bodyPr/>
          <a:lstStyle/>
          <a:p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特色</a:t>
            </a:r>
            <a:r>
              <a:rPr kumimoji="0" lang="en-US" altLang="zh-TW" b="1" dirty="0">
                <a:solidFill>
                  <a:srgbClr val="FF00FF"/>
                </a:solidFill>
                <a:latin typeface="Garamond"/>
              </a:rPr>
              <a:t>2</a:t>
            </a:r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：英語學習</a:t>
            </a:r>
            <a:endParaRPr kumimoji="0" lang="en-US" altLang="zh-TW" b="1" dirty="0">
              <a:solidFill>
                <a:srgbClr val="FF00FF"/>
              </a:solidFill>
              <a:latin typeface="Garamond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kumimoji="0" lang="en-US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提升外語能力：英文課由本校英文老師（全碩士） 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    結合大學外籍教師協同教學及週六 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    營隊學習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kumimoji="0" lang="en-US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外語口頭報告：科學班以英語訓練口頭報告，因應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    對外參加科展或國際科學交流研習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kumimoji="0" lang="en-US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第二外語訓練：為因應國際化，開闊國際視野，培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    養學生第二外語能力（包括日文、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    韓文、西班牙文、法文、德文等）</a:t>
            </a:r>
            <a:endParaRPr kumimoji="0" lang="zh-TW" altLang="en-US" b="1" dirty="0">
              <a:solidFill>
                <a:srgbClr val="0070C0"/>
              </a:solidFill>
              <a:latin typeface="Garamond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實驗班</a:t>
            </a:r>
          </a:p>
        </p:txBody>
      </p:sp>
    </p:spTree>
    <p:extLst>
      <p:ext uri="{BB962C8B-B14F-4D97-AF65-F5344CB8AC3E}">
        <p14:creationId xmlns:p14="http://schemas.microsoft.com/office/powerpoint/2010/main" val="39206474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0000" y="1440000"/>
            <a:ext cx="8229600" cy="4989396"/>
          </a:xfrm>
        </p:spPr>
        <p:txBody>
          <a:bodyPr/>
          <a:lstStyle/>
          <a:p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特色</a:t>
            </a:r>
            <a:r>
              <a:rPr kumimoji="0" lang="en-US" altLang="zh-TW" b="1" dirty="0">
                <a:solidFill>
                  <a:srgbClr val="FF00FF"/>
                </a:solidFill>
                <a:latin typeface="Garamond"/>
              </a:rPr>
              <a:t>3</a:t>
            </a:r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：外師協同教學</a:t>
            </a:r>
            <a:endParaRPr kumimoji="0" lang="en-US" altLang="zh-TW" b="1" dirty="0">
              <a:solidFill>
                <a:srgbClr val="FF00FF"/>
              </a:solidFill>
              <a:latin typeface="Garamond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kumimoji="0" lang="en-US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實施目的：台灣英語教育缺乏學習環境與臨場練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習，本校實驗班特與大學合作，安排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外師與教師協同教學。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kumimoji="0" lang="en-US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實施課程：與本有課程結合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kumimoji="0" lang="en-US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實施方式：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中師與外師搭配協同教學，中師以教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導領域相關術科為主；外師以領域相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關主題採全英文授課，增加英聽及口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語的學習廣度與深度。</a:t>
            </a:r>
          </a:p>
          <a:p>
            <a:endParaRPr kumimoji="0" lang="en-US" altLang="zh-TW" b="1" dirty="0">
              <a:solidFill>
                <a:srgbClr val="FF00FF"/>
              </a:solidFill>
              <a:latin typeface="Garamond"/>
            </a:endParaRPr>
          </a:p>
          <a:p>
            <a:endParaRPr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實驗班</a:t>
            </a:r>
          </a:p>
        </p:txBody>
      </p:sp>
    </p:spTree>
    <p:extLst>
      <p:ext uri="{BB962C8B-B14F-4D97-AF65-F5344CB8AC3E}">
        <p14:creationId xmlns:p14="http://schemas.microsoft.com/office/powerpoint/2010/main" val="39890145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0000" y="1440000"/>
            <a:ext cx="8229600" cy="4525963"/>
          </a:xfrm>
        </p:spPr>
        <p:txBody>
          <a:bodyPr/>
          <a:lstStyle/>
          <a:p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特色</a:t>
            </a:r>
            <a:r>
              <a:rPr kumimoji="0" lang="en-US" altLang="zh-TW" b="1" dirty="0">
                <a:solidFill>
                  <a:srgbClr val="FF00FF"/>
                </a:solidFill>
                <a:latin typeface="Garamond"/>
              </a:rPr>
              <a:t>4</a:t>
            </a:r>
            <a:r>
              <a:rPr kumimoji="0" lang="zh-TW" altLang="en-US" b="1" dirty="0">
                <a:solidFill>
                  <a:srgbClr val="FF00FF"/>
                </a:solidFill>
                <a:latin typeface="Garamond"/>
              </a:rPr>
              <a:t>：週末延伸學習</a:t>
            </a:r>
            <a:endParaRPr kumimoji="0" lang="en-US" altLang="zh-TW" b="1" dirty="0">
              <a:solidFill>
                <a:srgbClr val="FF00FF"/>
              </a:solidFill>
              <a:latin typeface="Garamond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說明：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1 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利用</a:t>
            </a:r>
            <a:r>
              <a:rPr kumimoji="0" lang="zh-TW" altLang="zh-TW" sz="2600" b="1" dirty="0">
                <a:solidFill>
                  <a:srgbClr val="0070C0"/>
                </a:solidFill>
                <a:latin typeface="Garamond"/>
              </a:rPr>
              <a:t>週六上午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kumimoji="0" lang="en-US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節課）採主題式及行動學習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en-US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探究模式實施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2 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雙語班：主題式互動學習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3 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科學班：</a:t>
            </a:r>
            <a:r>
              <a:rPr kumimoji="0" lang="zh-TW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探究式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實驗課程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en-US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PS:</a:t>
            </a: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由教育局編列預算：全部課程均免費，同學</a:t>
            </a:r>
            <a:endParaRPr kumimoji="0" lang="en-US" altLang="zh-TW" sz="2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kumimoji="0" lang="en-US" altLang="zh-TW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2600" b="1" dirty="0">
                <a:solidFill>
                  <a:srgbClr val="0070C0"/>
                </a:solidFill>
                <a:latin typeface="Garamond"/>
              </a:rPr>
              <a:t>不需再繳任何費用</a:t>
            </a:r>
            <a:endParaRPr kumimoji="0" lang="en-US" altLang="zh-TW" sz="2600" b="1" dirty="0">
              <a:solidFill>
                <a:srgbClr val="0070C0"/>
              </a:solidFill>
              <a:latin typeface="Garamond"/>
            </a:endParaRPr>
          </a:p>
          <a:p>
            <a:endParaRPr kumimoji="0" lang="en-US" altLang="zh-TW" b="1" dirty="0">
              <a:solidFill>
                <a:srgbClr val="FF00FF"/>
              </a:solidFill>
              <a:latin typeface="Garamond"/>
            </a:endParaRPr>
          </a:p>
          <a:p>
            <a:endParaRPr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實驗班</a:t>
            </a:r>
          </a:p>
        </p:txBody>
      </p:sp>
    </p:spTree>
    <p:extLst>
      <p:ext uri="{BB962C8B-B14F-4D97-AF65-F5344CB8AC3E}">
        <p14:creationId xmlns:p14="http://schemas.microsoft.com/office/powerpoint/2010/main" val="26633126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272C07-7700-42AF-899D-04C5716A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74" y="274638"/>
            <a:ext cx="5832921" cy="706437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科學班暨雙語班招生說明</a:t>
            </a:r>
            <a:endParaRPr lang="zh-TW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845762-2591-4F69-8491-2AE76DC061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776"/>
            <a:ext cx="9144000" cy="432489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2F197D-DFA6-4F7C-87DC-8FCC038E1859}"/>
              </a:ext>
            </a:extLst>
          </p:cNvPr>
          <p:cNvSpPr/>
          <p:nvPr/>
        </p:nvSpPr>
        <p:spPr>
          <a:xfrm>
            <a:off x="2339752" y="2887236"/>
            <a:ext cx="6408712" cy="2664296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3E23C76-5590-4F45-A0B1-CFBB0DD8A91A}"/>
              </a:ext>
            </a:extLst>
          </p:cNvPr>
          <p:cNvSpPr txBox="1"/>
          <p:nvPr/>
        </p:nvSpPr>
        <p:spPr>
          <a:xfrm>
            <a:off x="323528" y="6484866"/>
            <a:ext cx="842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網址：</a:t>
            </a:r>
            <a:r>
              <a:rPr lang="en-US" altLang="zh-TW" sz="1200" dirty="0">
                <a:solidFill>
                  <a:schemeClr val="bg1"/>
                </a:solidFill>
                <a:hlinkClick r:id="rId3"/>
              </a:rPr>
              <a:t>https://sites.google.com/lchs.kh.edu.tw/luchu08/%E6%8B%9B%E7%94%9F%E8%AA%AA%E6%98%8E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1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E3E4BFA-CA0F-4724-9059-DDADD3C14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0FAC60C-72CB-44D0-83EF-72BB68C415AF}"/>
              </a:ext>
            </a:extLst>
          </p:cNvPr>
          <p:cNvSpPr/>
          <p:nvPr/>
        </p:nvSpPr>
        <p:spPr>
          <a:xfrm>
            <a:off x="539552" y="260648"/>
            <a:ext cx="8208912" cy="5688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03CE682-6B57-4560-86F0-B307141D02BB}"/>
              </a:ext>
            </a:extLst>
          </p:cNvPr>
          <p:cNvSpPr txBox="1"/>
          <p:nvPr/>
        </p:nvSpPr>
        <p:spPr>
          <a:xfrm>
            <a:off x="7359292" y="6379766"/>
            <a:ext cx="1763688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4/25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日止</a:t>
            </a:r>
          </a:p>
        </p:txBody>
      </p:sp>
    </p:spTree>
    <p:extLst>
      <p:ext uri="{BB962C8B-B14F-4D97-AF65-F5344CB8AC3E}">
        <p14:creationId xmlns:p14="http://schemas.microsoft.com/office/powerpoint/2010/main" val="319108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自強班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85313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rgbClr val="FF0000"/>
                </a:solidFill>
                <a:latin typeface="+mn-ea"/>
              </a:rPr>
              <a:t>不放棄每一隻羊、</a:t>
            </a:r>
            <a:r>
              <a:rPr lang="zh-TW" altLang="zh-TW" b="1" dirty="0">
                <a:solidFill>
                  <a:srgbClr val="FF0000"/>
                </a:solidFill>
                <a:latin typeface="+mn-ea"/>
              </a:rPr>
              <a:t>仍共享優質教學資源</a:t>
            </a:r>
            <a:endParaRPr lang="en-US" altLang="zh-TW" b="1" dirty="0">
              <a:solidFill>
                <a:srgbClr val="FF0000"/>
              </a:solidFill>
              <a:latin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</a:rPr>
              <a:t>優均質化幾百萬經費挹注</a:t>
            </a:r>
            <a:r>
              <a:rPr lang="en-US" altLang="zh-TW" sz="2400" b="1" dirty="0">
                <a:solidFill>
                  <a:srgbClr val="FF0000"/>
                </a:solidFill>
                <a:latin typeface="+mn-ea"/>
              </a:rPr>
              <a:t>)</a:t>
            </a:r>
          </a:p>
          <a:p>
            <a:r>
              <a:rPr lang="zh-TW" altLang="zh-TW" sz="2400" b="1" dirty="0">
                <a:latin typeface="+mn-ea"/>
              </a:rPr>
              <a:t>補救教學</a:t>
            </a:r>
            <a:r>
              <a:rPr lang="zh-TW" altLang="en-US" sz="2400" b="1" dirty="0">
                <a:latin typeface="+mn-ea"/>
              </a:rPr>
              <a:t>、</a:t>
            </a:r>
            <a:r>
              <a:rPr lang="en-US" altLang="zh-TW" sz="2400" b="1" dirty="0">
                <a:latin typeface="+mn-ea"/>
              </a:rPr>
              <a:t> </a:t>
            </a:r>
            <a:r>
              <a:rPr lang="zh-TW" altLang="zh-TW" sz="2400" b="1" dirty="0">
                <a:latin typeface="+mn-ea"/>
              </a:rPr>
              <a:t>職涯探索</a:t>
            </a:r>
            <a:r>
              <a:rPr lang="zh-TW" altLang="en-US" sz="2400" b="1" dirty="0">
                <a:latin typeface="+mn-ea"/>
              </a:rPr>
              <a:t>、</a:t>
            </a:r>
            <a:r>
              <a:rPr lang="zh-TW" altLang="zh-TW" sz="2400" b="1" dirty="0">
                <a:latin typeface="+mn-ea"/>
              </a:rPr>
              <a:t>升學輔導</a:t>
            </a:r>
            <a:r>
              <a:rPr lang="zh-TW" altLang="en-US" sz="2400" b="1" dirty="0">
                <a:latin typeface="+mn-ea"/>
              </a:rPr>
              <a:t>、</a:t>
            </a:r>
            <a:r>
              <a:rPr lang="en-US" altLang="zh-TW" sz="2400" b="1" dirty="0">
                <a:latin typeface="+mn-ea"/>
              </a:rPr>
              <a:t>2</a:t>
            </a:r>
            <a:r>
              <a:rPr lang="zh-TW" altLang="en-US" sz="2400" b="1" dirty="0">
                <a:latin typeface="+mn-ea"/>
              </a:rPr>
              <a:t>次模擬面試、指導備審資料、</a:t>
            </a:r>
            <a:r>
              <a:rPr lang="zh-TW" altLang="zh-TW" sz="2400" b="1" dirty="0"/>
              <a:t>多元跨域特色選修課程</a:t>
            </a:r>
            <a:r>
              <a:rPr lang="zh-TW" altLang="en-US" sz="2400" b="1" dirty="0"/>
              <a:t>、</a:t>
            </a:r>
            <a:r>
              <a:rPr lang="zh-TW" altLang="zh-TW" sz="2400" b="1" dirty="0"/>
              <a:t>校內外各項精彩活動</a:t>
            </a:r>
            <a:r>
              <a:rPr lang="zh-TW" altLang="en-US" sz="2400" b="1" dirty="0">
                <a:latin typeface="+mn-ea"/>
              </a:rPr>
              <a:t>等</a:t>
            </a:r>
            <a:endParaRPr lang="en-US" altLang="zh-TW" sz="2400" b="1" dirty="0">
              <a:latin typeface="+mn-ea"/>
            </a:endParaRPr>
          </a:p>
          <a:p>
            <a:endParaRPr lang="en-US" altLang="zh-TW" sz="2400" b="1" dirty="0">
              <a:latin typeface="+mn-ea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+mn-ea"/>
              </a:rPr>
              <a:t>  </a:t>
            </a:r>
            <a:r>
              <a:rPr lang="zh-TW" altLang="zh-TW" sz="2400" b="1" dirty="0">
                <a:latin typeface="+mn-ea"/>
              </a:rPr>
              <a:t>學校設備：</a:t>
            </a:r>
            <a:r>
              <a:rPr lang="en-US" altLang="zh-TW" sz="2400" b="1" dirty="0">
                <a:latin typeface="+mn-ea"/>
              </a:rPr>
              <a:t>1.</a:t>
            </a:r>
            <a:r>
              <a:rPr lang="zh-TW" altLang="zh-TW" sz="2400" b="1" dirty="0">
                <a:latin typeface="+mn-ea"/>
              </a:rPr>
              <a:t>工藝館、多功能體育館</a:t>
            </a:r>
            <a:r>
              <a:rPr lang="en-US" altLang="zh-TW" sz="2400" b="1" dirty="0">
                <a:latin typeface="+mn-ea"/>
              </a:rPr>
              <a:t>2.</a:t>
            </a:r>
            <a:r>
              <a:rPr lang="zh-TW" altLang="zh-TW" sz="2400" b="1" dirty="0">
                <a:latin typeface="+mn-ea"/>
              </a:rPr>
              <a:t>專科教室</a:t>
            </a:r>
            <a:r>
              <a:rPr lang="en-US" altLang="zh-TW" sz="2400" b="1" dirty="0">
                <a:latin typeface="+mn-ea"/>
              </a:rPr>
              <a:t> 3.</a:t>
            </a:r>
            <a:r>
              <a:rPr lang="zh-TW" altLang="zh-TW" sz="2400" b="1" dirty="0">
                <a:latin typeface="+mn-ea"/>
              </a:rPr>
              <a:t>語言</a:t>
            </a:r>
            <a:endParaRPr lang="en-US" altLang="zh-TW" sz="2400" b="1" dirty="0">
              <a:latin typeface="+mn-ea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+mn-ea"/>
              </a:rPr>
              <a:t>  </a:t>
            </a:r>
            <a:r>
              <a:rPr lang="zh-TW" altLang="zh-TW" sz="2400" b="1" dirty="0">
                <a:latin typeface="+mn-ea"/>
              </a:rPr>
              <a:t>教室</a:t>
            </a:r>
            <a:r>
              <a:rPr lang="en-US" altLang="zh-TW" sz="2400" b="1" dirty="0">
                <a:latin typeface="+mn-ea"/>
              </a:rPr>
              <a:t>4.</a:t>
            </a:r>
            <a:r>
              <a:rPr lang="zh-TW" altLang="zh-TW" sz="2400" b="1" dirty="0">
                <a:latin typeface="+mn-ea"/>
              </a:rPr>
              <a:t>電腦教室</a:t>
            </a:r>
            <a:r>
              <a:rPr lang="en-US" altLang="zh-TW" sz="2400" b="1" dirty="0">
                <a:latin typeface="+mn-ea"/>
              </a:rPr>
              <a:t> 5.</a:t>
            </a:r>
            <a:r>
              <a:rPr lang="zh-TW" altLang="zh-TW" sz="2400" b="1" dirty="0">
                <a:latin typeface="+mn-ea"/>
              </a:rPr>
              <a:t>科學館</a:t>
            </a:r>
            <a:r>
              <a:rPr lang="en-US" altLang="zh-TW" sz="2400" b="1" dirty="0">
                <a:latin typeface="+mn-ea"/>
              </a:rPr>
              <a:t> 6.</a:t>
            </a:r>
            <a:r>
              <a:rPr lang="zh-TW" altLang="zh-TW" sz="2400" b="1" dirty="0">
                <a:latin typeface="+mn-ea"/>
              </a:rPr>
              <a:t>圖書資訊館</a:t>
            </a:r>
            <a:r>
              <a:rPr lang="en-US" altLang="zh-TW" sz="2400" b="1" dirty="0">
                <a:latin typeface="+mn-ea"/>
              </a:rPr>
              <a:t>7.</a:t>
            </a:r>
            <a:r>
              <a:rPr lang="zh-TW" altLang="zh-TW" sz="2400" b="1" dirty="0">
                <a:latin typeface="+mn-ea"/>
              </a:rPr>
              <a:t>活動中心</a:t>
            </a:r>
            <a:r>
              <a:rPr lang="en-US" altLang="zh-TW" sz="2400" b="1" dirty="0">
                <a:latin typeface="+mn-ea"/>
              </a:rPr>
              <a:t> </a:t>
            </a:r>
            <a:r>
              <a:rPr lang="zh-TW" altLang="en-US" sz="2400" b="1" dirty="0">
                <a:latin typeface="+mn-ea"/>
              </a:rPr>
              <a:t>   </a:t>
            </a:r>
            <a:endParaRPr lang="en-US" altLang="zh-TW" sz="2400" b="1" dirty="0">
              <a:latin typeface="+mn-ea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+mn-ea"/>
              </a:rPr>
              <a:t>  </a:t>
            </a:r>
            <a:r>
              <a:rPr lang="en-US" altLang="zh-TW" sz="2400" b="1" dirty="0">
                <a:latin typeface="+mn-ea"/>
              </a:rPr>
              <a:t>8.400</a:t>
            </a:r>
            <a:r>
              <a:rPr lang="zh-TW" altLang="zh-TW" sz="2400" b="1" dirty="0">
                <a:latin typeface="+mn-ea"/>
              </a:rPr>
              <a:t>公尺</a:t>
            </a:r>
            <a:r>
              <a:rPr lang="en-US" altLang="zh-TW" sz="2400" b="1" dirty="0">
                <a:latin typeface="+mn-ea"/>
              </a:rPr>
              <a:t>PU</a:t>
            </a:r>
            <a:r>
              <a:rPr lang="zh-TW" altLang="zh-TW" sz="2400" b="1" dirty="0">
                <a:latin typeface="+mn-ea"/>
              </a:rPr>
              <a:t>跑道</a:t>
            </a:r>
            <a:r>
              <a:rPr lang="en-US" altLang="zh-TW" sz="2400" b="1" dirty="0">
                <a:latin typeface="+mn-ea"/>
              </a:rPr>
              <a:t>9.</a:t>
            </a:r>
            <a:r>
              <a:rPr lang="zh-TW" altLang="zh-TW" sz="2400" b="1" dirty="0">
                <a:latin typeface="+mn-ea"/>
              </a:rPr>
              <a:t>智慧教室</a:t>
            </a:r>
            <a:r>
              <a:rPr lang="en-US" altLang="zh-TW" sz="2400" b="1" dirty="0">
                <a:latin typeface="+mn-ea"/>
              </a:rPr>
              <a:t> 10.</a:t>
            </a:r>
            <a:r>
              <a:rPr lang="zh-TW" altLang="zh-TW" sz="2400" b="1" dirty="0">
                <a:latin typeface="+mn-ea"/>
              </a:rPr>
              <a:t>創課</a:t>
            </a:r>
            <a:r>
              <a:rPr lang="en-US" altLang="zh-TW" sz="2400" b="1" dirty="0">
                <a:latin typeface="+mn-ea"/>
              </a:rPr>
              <a:t>(maker)</a:t>
            </a:r>
            <a:r>
              <a:rPr lang="zh-TW" altLang="en-US" sz="2400" b="1" dirty="0">
                <a:latin typeface="+mn-ea"/>
              </a:rPr>
              <a:t>教室</a:t>
            </a:r>
            <a:endParaRPr lang="en-US" altLang="zh-TW" sz="2400" b="1" dirty="0">
              <a:latin typeface="+mn-ea"/>
            </a:endParaRPr>
          </a:p>
          <a:p>
            <a:pPr marL="0" indent="0">
              <a:buNone/>
            </a:pPr>
            <a:endParaRPr lang="en-US" altLang="zh-TW" sz="2400" b="1" dirty="0">
              <a:latin typeface="+mn-ea"/>
            </a:endParaRPr>
          </a:p>
          <a:p>
            <a:pPr marL="0" indent="0">
              <a:buNone/>
            </a:pPr>
            <a:r>
              <a:rPr lang="zh-TW" altLang="zh-TW" sz="2000" b="1" dirty="0">
                <a:latin typeface="+mn-ea"/>
              </a:rPr>
              <a:t>舉例：若你</a:t>
            </a:r>
            <a:r>
              <a:rPr lang="en-US" altLang="zh-TW" sz="2000" b="1" dirty="0">
                <a:latin typeface="+mn-ea"/>
              </a:rPr>
              <a:t>(</a:t>
            </a:r>
            <a:r>
              <a:rPr lang="zh-TW" altLang="zh-TW" sz="2000" b="1" dirty="0">
                <a:latin typeface="+mn-ea"/>
              </a:rPr>
              <a:t>妳</a:t>
            </a:r>
            <a:r>
              <a:rPr lang="en-US" altLang="zh-TW" sz="2000" b="1" dirty="0">
                <a:latin typeface="+mn-ea"/>
              </a:rPr>
              <a:t>)</a:t>
            </a:r>
            <a:r>
              <a:rPr lang="zh-TW" altLang="zh-TW" sz="2000" b="1" dirty="0">
                <a:latin typeface="+mn-ea"/>
              </a:rPr>
              <a:t>想到台北，最快的陸路交通工具是搭高鐵，選擇進路中就讀就好比搭高鐵上台北，可以選擇坐商務艙等</a:t>
            </a:r>
            <a:r>
              <a:rPr lang="en-US" altLang="zh-TW" sz="2000" b="1" dirty="0">
                <a:latin typeface="+mn-ea"/>
              </a:rPr>
              <a:t>(</a:t>
            </a:r>
            <a:r>
              <a:rPr lang="zh-TW" altLang="zh-TW" sz="2000" b="1" dirty="0">
                <a:latin typeface="+mn-ea"/>
              </a:rPr>
              <a:t>實驗班</a:t>
            </a:r>
            <a:r>
              <a:rPr lang="en-US" altLang="zh-TW" sz="2000" b="1" dirty="0">
                <a:latin typeface="+mn-ea"/>
              </a:rPr>
              <a:t>)</a:t>
            </a:r>
            <a:r>
              <a:rPr lang="zh-TW" altLang="zh-TW" sz="2000" b="1" dirty="0">
                <a:latin typeface="+mn-ea"/>
              </a:rPr>
              <a:t>、對號座艙等</a:t>
            </a:r>
            <a:r>
              <a:rPr lang="en-US" altLang="zh-TW" sz="2000" b="1" dirty="0">
                <a:latin typeface="+mn-ea"/>
              </a:rPr>
              <a:t>(</a:t>
            </a:r>
            <a:r>
              <a:rPr lang="zh-TW" altLang="zh-TW" sz="2000" b="1" dirty="0">
                <a:latin typeface="+mn-ea"/>
              </a:rPr>
              <a:t>成績中等者</a:t>
            </a:r>
            <a:r>
              <a:rPr lang="en-US" altLang="zh-TW" sz="2000" b="1" dirty="0">
                <a:latin typeface="+mn-ea"/>
              </a:rPr>
              <a:t>)</a:t>
            </a:r>
            <a:r>
              <a:rPr lang="zh-TW" altLang="zh-TW" sz="2000" b="1" dirty="0">
                <a:latin typeface="+mn-ea"/>
              </a:rPr>
              <a:t>，即使是站票你</a:t>
            </a:r>
            <a:r>
              <a:rPr lang="en-US" altLang="zh-TW" sz="2000" b="1" dirty="0">
                <a:latin typeface="+mn-ea"/>
              </a:rPr>
              <a:t>(</a:t>
            </a:r>
            <a:r>
              <a:rPr lang="zh-TW" altLang="zh-TW" sz="2000" b="1" dirty="0">
                <a:latin typeface="+mn-ea"/>
              </a:rPr>
              <a:t>妳</a:t>
            </a:r>
            <a:r>
              <a:rPr lang="en-US" altLang="zh-TW" sz="2000" b="1" dirty="0">
                <a:latin typeface="+mn-ea"/>
              </a:rPr>
              <a:t>)</a:t>
            </a:r>
            <a:r>
              <a:rPr lang="zh-TW" altLang="zh-TW" sz="2000" b="1" dirty="0">
                <a:latin typeface="+mn-ea"/>
              </a:rPr>
              <a:t>依然在同一時間抵達台北</a:t>
            </a:r>
            <a:r>
              <a:rPr lang="en-US" altLang="zh-TW" sz="2000" b="1" dirty="0">
                <a:latin typeface="+mn-ea"/>
              </a:rPr>
              <a:t>(</a:t>
            </a:r>
            <a:r>
              <a:rPr lang="zh-TW" altLang="zh-TW" sz="2000" b="1" dirty="0">
                <a:latin typeface="+mn-ea"/>
              </a:rPr>
              <a:t>目的地</a:t>
            </a:r>
            <a:r>
              <a:rPr lang="en-US" altLang="zh-TW" sz="2000" b="1" dirty="0">
                <a:latin typeface="+mn-ea"/>
              </a:rPr>
              <a:t>)</a:t>
            </a:r>
            <a:r>
              <a:rPr lang="zh-TW" altLang="zh-TW" sz="2000" b="1" dirty="0">
                <a:latin typeface="+mn-ea"/>
              </a:rPr>
              <a:t>。</a:t>
            </a:r>
          </a:p>
          <a:p>
            <a:endParaRPr lang="zh-TW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355422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008112"/>
          </a:xfrm>
        </p:spPr>
        <p:txBody>
          <a:bodyPr/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lang="zh-TW" altLang="zh-TW" sz="3600" dirty="0">
                <a:solidFill>
                  <a:schemeClr val="tx2"/>
                </a:solidFill>
                <a:ea typeface="文鼎粗隸" panose="02010609010101010101" pitchFamily="49" charset="-120"/>
              </a:rPr>
              <a:t>學測、指考能力提升，激發潛能</a:t>
            </a:r>
            <a:endParaRPr lang="en-US" altLang="zh-TW" sz="3600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l"/>
              <a:defRPr/>
            </a:pPr>
            <a:r>
              <a:rPr lang="en-US" altLang="zh-TW" sz="2800" dirty="0">
                <a:solidFill>
                  <a:srgbClr val="FF00FF"/>
                </a:solidFill>
                <a:ea typeface="文鼎粗隸" panose="02010609010101010101" pitchFamily="49" charset="-120"/>
              </a:rPr>
              <a:t>114</a:t>
            </a:r>
            <a:r>
              <a:rPr lang="zh-TW" altLang="en-US" sz="2800" dirty="0">
                <a:solidFill>
                  <a:srgbClr val="FF00FF"/>
                </a:solidFill>
                <a:ea typeface="文鼎粗隸" panose="02010609010101010101" pitchFamily="49" charset="-120"/>
              </a:rPr>
              <a:t>年榜單舉例：</a:t>
            </a:r>
            <a:endParaRPr lang="en-US" altLang="zh-TW" sz="2800" dirty="0">
              <a:solidFill>
                <a:srgbClr val="FF00FF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自強班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320897"/>
              </p:ext>
            </p:extLst>
          </p:nvPr>
        </p:nvGraphicFramePr>
        <p:xfrm>
          <a:off x="1048788" y="2276874"/>
          <a:ext cx="7844386" cy="3744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6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6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序號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姓名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大學名稱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系組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550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紘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國立臺北教育大學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愷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身心整合與運動休閒產業學系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0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紘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國立臺灣海洋大學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商船學系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0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劉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姍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國立聯合大學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經營管理學系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0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紘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國立體育大學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適應體育學系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0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國立東華大學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觀光暨休閒遊憩學系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0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朱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盛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國立臺南大學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2326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008112"/>
          </a:xfrm>
        </p:spPr>
        <p:txBody>
          <a:bodyPr/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lang="zh-TW" altLang="zh-TW" sz="3600" dirty="0">
                <a:solidFill>
                  <a:schemeClr val="tx2"/>
                </a:solidFill>
                <a:ea typeface="文鼎粗隸" panose="02010609010101010101" pitchFamily="49" charset="-120"/>
              </a:rPr>
              <a:t>學測、指考能力提升，激發潛能</a:t>
            </a:r>
            <a:endParaRPr lang="en-US" altLang="zh-TW" sz="3600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l"/>
              <a:defRPr/>
            </a:pPr>
            <a:r>
              <a:rPr lang="en-US" altLang="zh-TW" sz="2800" dirty="0">
                <a:solidFill>
                  <a:srgbClr val="FF00FF"/>
                </a:solidFill>
                <a:ea typeface="文鼎粗隸" panose="02010609010101010101" pitchFamily="49" charset="-120"/>
              </a:rPr>
              <a:t>113</a:t>
            </a:r>
            <a:r>
              <a:rPr lang="zh-TW" altLang="en-US" sz="2800" dirty="0">
                <a:solidFill>
                  <a:srgbClr val="FF00FF"/>
                </a:solidFill>
                <a:ea typeface="文鼎粗隸" panose="02010609010101010101" pitchFamily="49" charset="-120"/>
              </a:rPr>
              <a:t>年榜單舉例：</a:t>
            </a:r>
            <a:endParaRPr lang="en-US" altLang="zh-TW" sz="2800" dirty="0">
              <a:solidFill>
                <a:srgbClr val="FF00FF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自強班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338140"/>
              </p:ext>
            </p:extLst>
          </p:nvPr>
        </p:nvGraphicFramePr>
        <p:xfrm>
          <a:off x="1048788" y="2276874"/>
          <a:ext cx="7046425" cy="40307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30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序號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班級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姓名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大學名稱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系組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哲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國立中興大學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土木工程學系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王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國立宜蘭大學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土木工程學系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王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勛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國立聯合大學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華語文學系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葉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廷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國立嘉義大學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森林暨自然資源學系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趙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裕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國立嘉義大學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森林暨自然資源學系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國立臺南大學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英語學系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吳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釗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國立高雄大學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應用物理學系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楊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益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國立高雄大學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洪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甄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國立屏東大學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應用數學系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楊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涵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國立東華大學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英美語文學系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馬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宇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國立東華大學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化學系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馬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宇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應用科學系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鑫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生命科學系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劉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廷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幼兒教育學系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8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蘇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嘉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應用數學系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280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8581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008112"/>
          </a:xfrm>
        </p:spPr>
        <p:txBody>
          <a:bodyPr/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lang="zh-TW" altLang="zh-TW" sz="3600" dirty="0">
                <a:solidFill>
                  <a:schemeClr val="tx2"/>
                </a:solidFill>
                <a:ea typeface="文鼎粗隸" panose="02010609010101010101" pitchFamily="49" charset="-120"/>
              </a:rPr>
              <a:t>學測、指考能力提升，激發潛能</a:t>
            </a:r>
            <a:endParaRPr lang="en-US" altLang="zh-TW" sz="3600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l"/>
              <a:defRPr/>
            </a:pPr>
            <a:r>
              <a:rPr lang="en-US" altLang="zh-TW" sz="2800" dirty="0">
                <a:solidFill>
                  <a:srgbClr val="FF00FF"/>
                </a:solidFill>
                <a:ea typeface="文鼎粗隸" panose="02010609010101010101" pitchFamily="49" charset="-120"/>
              </a:rPr>
              <a:t>113</a:t>
            </a:r>
            <a:r>
              <a:rPr lang="zh-TW" altLang="en-US" sz="2800" dirty="0">
                <a:solidFill>
                  <a:srgbClr val="FF00FF"/>
                </a:solidFill>
                <a:ea typeface="文鼎粗隸" panose="02010609010101010101" pitchFamily="49" charset="-120"/>
              </a:rPr>
              <a:t>年榜單舉例：</a:t>
            </a:r>
            <a:endParaRPr lang="en-US" altLang="zh-TW" sz="2800" dirty="0">
              <a:solidFill>
                <a:srgbClr val="FF00FF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自強班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03734"/>
              </p:ext>
            </p:extLst>
          </p:nvPr>
        </p:nvGraphicFramePr>
        <p:xfrm>
          <a:off x="1048788" y="2276874"/>
          <a:ext cx="7195619" cy="3816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4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968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序號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班級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姓名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大學名稱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系組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英美語文學系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黃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甄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國立金門大學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護理學系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佟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輔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國立金門大學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建築學系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祝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慈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國立金門大學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社會工作學系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吳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國立金門大學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建築學系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軒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國立臺北科技大學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材料及資源工程系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黃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甄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國立臺北護理健康大學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護理系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鄭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國防大學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心理及社會工作系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王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廷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臺灣警察專科學校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科技偵查科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許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平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臺灣警察專科學校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科技偵查科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程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宗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臺灣警察專科學校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行政警察科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0087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444AC54-2675-4ED1-8286-469D311F2C49}"/>
              </a:ext>
            </a:extLst>
          </p:cNvPr>
          <p:cNvSpPr/>
          <p:nvPr/>
        </p:nvSpPr>
        <p:spPr>
          <a:xfrm>
            <a:off x="529208" y="1772816"/>
            <a:ext cx="7643192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體育班 </a:t>
            </a:r>
            <a:r>
              <a:rPr lang="en-US" altLang="zh-TW" sz="3200" dirty="0"/>
              <a:t>(</a:t>
            </a:r>
            <a:r>
              <a:rPr lang="zh-TW" altLang="en-US" sz="3200" dirty="0"/>
              <a:t>體育專長</a:t>
            </a:r>
            <a:r>
              <a:rPr lang="en-US" altLang="zh-TW" sz="3200" dirty="0"/>
              <a:t>)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24743"/>
            <a:ext cx="8229600" cy="1224137"/>
          </a:xfrm>
        </p:spPr>
        <p:txBody>
          <a:bodyPr/>
          <a:lstStyle/>
          <a:p>
            <a:r>
              <a:rPr lang="zh-TW" altLang="en-US" sz="4000" dirty="0">
                <a:solidFill>
                  <a:schemeClr val="tx2"/>
                </a:solidFill>
                <a:ea typeface="文鼎粗隸" panose="02010609010101010101" pitchFamily="49" charset="-120"/>
              </a:rPr>
              <a:t>兼重品行與學業的競技訓練</a:t>
            </a:r>
            <a:endParaRPr lang="en-US" altLang="zh-TW" sz="4000" dirty="0">
              <a:solidFill>
                <a:schemeClr val="tx2"/>
              </a:solidFill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Char char="l"/>
              <a:defRPr/>
            </a:pP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111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年高三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體育班，全班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25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人，錄取國立大學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19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人次</a:t>
            </a:r>
            <a:endParaRPr lang="en-US" altLang="zh-TW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C81DC5E-7F85-4C1B-AC0C-7495C5190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32" y="2402113"/>
            <a:ext cx="8424936" cy="44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532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380AB76-8E05-4AD0-B932-5E26269EB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878618"/>
              </p:ext>
            </p:extLst>
          </p:nvPr>
        </p:nvGraphicFramePr>
        <p:xfrm>
          <a:off x="0" y="1240454"/>
          <a:ext cx="9144000" cy="56134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411357265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75032357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824367208"/>
                    </a:ext>
                  </a:extLst>
                </a:gridCol>
                <a:gridCol w="2616199">
                  <a:extLst>
                    <a:ext uri="{9D8B030D-6E8A-4147-A177-3AD203B41FA5}">
                      <a16:colId xmlns:a16="http://schemas.microsoft.com/office/drawing/2014/main" val="2311291301"/>
                    </a:ext>
                  </a:extLst>
                </a:gridCol>
                <a:gridCol w="2032001">
                  <a:extLst>
                    <a:ext uri="{9D8B030D-6E8A-4147-A177-3AD203B41FA5}">
                      <a16:colId xmlns:a16="http://schemas.microsoft.com/office/drawing/2014/main" val="1974993454"/>
                    </a:ext>
                  </a:extLst>
                </a:gridCol>
              </a:tblGrid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序號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大學名稱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系組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畢業國中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19685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余○明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臺北市立大學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球類運動學系學士班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右昌國中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6435798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郭○齊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技擊運動學系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38852509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余○明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球類運動學系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右昌國中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1691199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謝○哲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技擊運動學系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17575584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盧○偉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球類運動學系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屏東長治國中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73158920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馮○晾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體育學系運動專長組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新北明志國中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01843855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馮○晾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球類運動學系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新北明志國中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3907777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吳○誠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國立嘉義大學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體育與健康休閒學系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65563608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洪○騰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國立嘉義大學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體育與健康休閒學系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95688869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陳○康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國立嘉義大學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體育與健康休閒學系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29381106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陳○修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右昌國中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5569063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黃○翰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阿蓮國中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2638090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黃○忠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阿蓮國中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36570440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謝○成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阿蓮國中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65029749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吳○驊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前鎮國中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0823864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莊○維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屏東長治國中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4822642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盧○偉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屏東長治國中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3032705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黃○竣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新竹縣博愛國中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00373170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莊○維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國立屏東大學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體育學系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屏東長治國中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83059156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2548A172-588F-4C8E-A1DF-C69AB293E9AC}"/>
              </a:ext>
            </a:extLst>
          </p:cNvPr>
          <p:cNvSpPr/>
          <p:nvPr/>
        </p:nvSpPr>
        <p:spPr>
          <a:xfrm>
            <a:off x="-7547" y="0"/>
            <a:ext cx="9143999" cy="11967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111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高三</a:t>
            </a:r>
            <a:r>
              <a:rPr lang="en-US" altLang="zh-TW" sz="2800" b="1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體育班，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全班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25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，錄取國立大學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19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人次</a:t>
            </a:r>
            <a:endParaRPr lang="en-US" altLang="zh-TW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513112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311653C-F380-4384-A61C-E2FD8D11D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38424"/>
              </p:ext>
            </p:extLst>
          </p:nvPr>
        </p:nvGraphicFramePr>
        <p:xfrm>
          <a:off x="68050" y="1268760"/>
          <a:ext cx="9075950" cy="460851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56329">
                  <a:extLst>
                    <a:ext uri="{9D8B030D-6E8A-4147-A177-3AD203B41FA5}">
                      <a16:colId xmlns:a16="http://schemas.microsoft.com/office/drawing/2014/main" val="4113572650"/>
                    </a:ext>
                  </a:extLst>
                </a:gridCol>
                <a:gridCol w="1134494">
                  <a:extLst>
                    <a:ext uri="{9D8B030D-6E8A-4147-A177-3AD203B41FA5}">
                      <a16:colId xmlns:a16="http://schemas.microsoft.com/office/drawing/2014/main" val="1750323571"/>
                    </a:ext>
                  </a:extLst>
                </a:gridCol>
                <a:gridCol w="2632791">
                  <a:extLst>
                    <a:ext uri="{9D8B030D-6E8A-4147-A177-3AD203B41FA5}">
                      <a16:colId xmlns:a16="http://schemas.microsoft.com/office/drawing/2014/main" val="824367208"/>
                    </a:ext>
                  </a:extLst>
                </a:gridCol>
                <a:gridCol w="2535458">
                  <a:extLst>
                    <a:ext uri="{9D8B030D-6E8A-4147-A177-3AD203B41FA5}">
                      <a16:colId xmlns:a16="http://schemas.microsoft.com/office/drawing/2014/main" val="2311291301"/>
                    </a:ext>
                  </a:extLst>
                </a:gridCol>
                <a:gridCol w="2016878">
                  <a:extLst>
                    <a:ext uri="{9D8B030D-6E8A-4147-A177-3AD203B41FA5}">
                      <a16:colId xmlns:a16="http://schemas.microsoft.com/office/drawing/2014/main" val="1974993454"/>
                    </a:ext>
                  </a:extLst>
                </a:gridCol>
              </a:tblGrid>
              <a:tr h="354501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u="none" strike="noStrike" dirty="0">
                          <a:effectLst/>
                        </a:rPr>
                        <a:t>序號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姓名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大學名稱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系組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畢業國中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19685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</a:rPr>
                        <a:t>1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邱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琳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國立清華大學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運動科學系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路竹高中國中部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6435798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2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邱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琳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國立臺灣體育運動大學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技擊運動學系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路竹高中國中部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38852509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3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張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緹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空軍航空技術學院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航空後勤管理科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路竹高中國中部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1691199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4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蔡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辰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國立嘉義大學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體育與健康休閒學系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路竹高中國中部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17575584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5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洪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德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國立臺南大學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體育學系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岡山國中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73158920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6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葉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盛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國立臺南大學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體育學系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路竹高中國中部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01843855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7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李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FF"/>
                          </a:solidFill>
                          <a:effectLst/>
                        </a:rPr>
                        <a:t>國立高雄大學</a:t>
                      </a:r>
                      <a:endParaRPr lang="zh-TW" altLang="en-US" sz="20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運動競技學系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阿蓮國中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3907777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8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林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翔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國立高雄大學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運動競技學系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阿蓮國中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65563608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9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黃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綸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國立高雄大學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運動競技學系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後勁國中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95688869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10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黃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豪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國立高雄大學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2000" u="none" strike="noStrike" dirty="0">
                          <a:effectLst/>
                        </a:rPr>
                        <a:t>運動競技學系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2000" u="none" strike="noStrike">
                          <a:effectLst/>
                        </a:rPr>
                        <a:t>後勁國中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29381106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11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黃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諄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國立高雄大學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運動競技學系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屏東瑪家國中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5569063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12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洪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dirty="0">
                          <a:effectLst/>
                        </a:rPr>
                        <a:t>濬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國立高雄大學</a:t>
                      </a:r>
                      <a:endParaRPr lang="zh-TW" alt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運動競技學系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右昌國中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2638090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29D9AD3B-717A-45FF-B237-27BB127F428B}"/>
              </a:ext>
            </a:extLst>
          </p:cNvPr>
          <p:cNvSpPr/>
          <p:nvPr/>
        </p:nvSpPr>
        <p:spPr>
          <a:xfrm>
            <a:off x="-34462" y="30104"/>
            <a:ext cx="9178462" cy="11666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112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高三</a:t>
            </a:r>
            <a:r>
              <a:rPr lang="en-US" altLang="zh-TW" sz="2800" b="1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體育班，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全班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20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，錄取國立大學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12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人次</a:t>
            </a:r>
            <a:endParaRPr lang="en-US" altLang="zh-TW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823427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311653C-F380-4384-A61C-E2FD8D11D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2"/>
              </p:ext>
            </p:extLst>
          </p:nvPr>
        </p:nvGraphicFramePr>
        <p:xfrm>
          <a:off x="259959" y="1268760"/>
          <a:ext cx="8560514" cy="341636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13376">
                  <a:extLst>
                    <a:ext uri="{9D8B030D-6E8A-4147-A177-3AD203B41FA5}">
                      <a16:colId xmlns:a16="http://schemas.microsoft.com/office/drawing/2014/main" val="4113572650"/>
                    </a:ext>
                  </a:extLst>
                </a:gridCol>
                <a:gridCol w="1070064">
                  <a:extLst>
                    <a:ext uri="{9D8B030D-6E8A-4147-A177-3AD203B41FA5}">
                      <a16:colId xmlns:a16="http://schemas.microsoft.com/office/drawing/2014/main" val="1750323571"/>
                    </a:ext>
                  </a:extLst>
                </a:gridCol>
                <a:gridCol w="2966177">
                  <a:extLst>
                    <a:ext uri="{9D8B030D-6E8A-4147-A177-3AD203B41FA5}">
                      <a16:colId xmlns:a16="http://schemas.microsoft.com/office/drawing/2014/main" val="824367208"/>
                    </a:ext>
                  </a:extLst>
                </a:gridCol>
                <a:gridCol w="1908560">
                  <a:extLst>
                    <a:ext uri="{9D8B030D-6E8A-4147-A177-3AD203B41FA5}">
                      <a16:colId xmlns:a16="http://schemas.microsoft.com/office/drawing/2014/main" val="2311291301"/>
                    </a:ext>
                  </a:extLst>
                </a:gridCol>
                <a:gridCol w="1902337">
                  <a:extLst>
                    <a:ext uri="{9D8B030D-6E8A-4147-A177-3AD203B41FA5}">
                      <a16:colId xmlns:a16="http://schemas.microsoft.com/office/drawing/2014/main" val="1974993454"/>
                    </a:ext>
                  </a:extLst>
                </a:gridCol>
              </a:tblGrid>
              <a:tr h="341636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u="none" strike="noStrike" dirty="0">
                          <a:effectLst/>
                        </a:rPr>
                        <a:t>序號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姓名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大學名稱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系組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畢業國中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19685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1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國立臺灣師範大學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湖內國中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6435798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2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潘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甄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國立臺灣師範大學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湖內國中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38852509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3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謝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國立臺灣師範大學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1691199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4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王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國立屏東大學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體育學系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17575584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5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均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新竹博愛國中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73158920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6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曾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揚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國立體育大學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適應體育學系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新竹博愛國中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01843855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7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蘇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瑀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國立臺南大學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體育學系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一甲國中</a:t>
                      </a:r>
                      <a:endParaRPr lang="zh-TW" alt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3907777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8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蔡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霆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技擊運動學系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65563608"/>
                  </a:ext>
                </a:extLst>
              </a:tr>
              <a:tr h="34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</a:rPr>
                        <a:t>9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穆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融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 kern="12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競技運動學系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95688869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29D9AD3B-717A-45FF-B237-27BB127F428B}"/>
              </a:ext>
            </a:extLst>
          </p:cNvPr>
          <p:cNvSpPr/>
          <p:nvPr/>
        </p:nvSpPr>
        <p:spPr>
          <a:xfrm>
            <a:off x="-34462" y="30104"/>
            <a:ext cx="9178462" cy="11666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113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高三</a:t>
            </a:r>
            <a:r>
              <a:rPr lang="en-US" altLang="zh-TW" sz="2800" b="1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體育班，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全班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22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，錄取國立大學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9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endParaRPr lang="en-US" altLang="zh-TW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74914F21-F63A-48CD-9433-74D93723A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905492"/>
              </p:ext>
            </p:extLst>
          </p:nvPr>
        </p:nvGraphicFramePr>
        <p:xfrm>
          <a:off x="270025" y="4857720"/>
          <a:ext cx="855044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695">
                  <a:extLst>
                    <a:ext uri="{9D8B030D-6E8A-4147-A177-3AD203B41FA5}">
                      <a16:colId xmlns:a16="http://schemas.microsoft.com/office/drawing/2014/main" val="1406449475"/>
                    </a:ext>
                  </a:extLst>
                </a:gridCol>
                <a:gridCol w="6768753">
                  <a:extLst>
                    <a:ext uri="{9D8B030D-6E8A-4147-A177-3AD203B41FA5}">
                      <a16:colId xmlns:a16="http://schemas.microsoft.com/office/drawing/2014/main" val="1077030049"/>
                    </a:ext>
                  </a:extLst>
                </a:gridCol>
              </a:tblGrid>
              <a:tr h="8452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私立大學</a:t>
                      </a:r>
                      <a:endParaRPr lang="en-US" altLang="zh-TW" sz="2200" b="1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給運動選手</a:t>
                      </a:r>
                      <a:endParaRPr lang="en-US" altLang="zh-TW" sz="2200" b="1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優惠補助</a:t>
                      </a:r>
                      <a:endParaRPr lang="en-US" altLang="zh-TW" sz="2200" b="1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及獎勵</a:t>
                      </a:r>
                      <a:endParaRPr lang="zh-TW" altLang="en-US" sz="2200" dirty="0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中信金融管理學院：林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蓁、曹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玲、陸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婷、蘇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如</a:t>
                      </a:r>
                    </a:p>
                    <a:p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義守大學：張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頎、張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頏、曾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章</a:t>
                      </a:r>
                    </a:p>
                    <a:p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嘉南藥理大學：黃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俊</a:t>
                      </a:r>
                    </a:p>
                    <a:p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樹德科技大學：何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翰</a:t>
                      </a:r>
                    </a:p>
                    <a:p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淡江大學：曾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1" kern="1200" dirty="0">
                          <a:solidFill>
                            <a:srgbClr val="0000CC"/>
                          </a:solidFill>
                          <a:latin typeface="+mj-ea"/>
                          <a:ea typeface="+mn-ea"/>
                          <a:cs typeface="+mn-cs"/>
                        </a:rPr>
                        <a:t>章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67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2067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311653C-F380-4384-A61C-E2FD8D11D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96956"/>
              </p:ext>
            </p:extLst>
          </p:nvPr>
        </p:nvGraphicFramePr>
        <p:xfrm>
          <a:off x="259959" y="1268760"/>
          <a:ext cx="8560514" cy="18002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13376">
                  <a:extLst>
                    <a:ext uri="{9D8B030D-6E8A-4147-A177-3AD203B41FA5}">
                      <a16:colId xmlns:a16="http://schemas.microsoft.com/office/drawing/2014/main" val="4113572650"/>
                    </a:ext>
                  </a:extLst>
                </a:gridCol>
                <a:gridCol w="1070064">
                  <a:extLst>
                    <a:ext uri="{9D8B030D-6E8A-4147-A177-3AD203B41FA5}">
                      <a16:colId xmlns:a16="http://schemas.microsoft.com/office/drawing/2014/main" val="1750323571"/>
                    </a:ext>
                  </a:extLst>
                </a:gridCol>
                <a:gridCol w="2816633">
                  <a:extLst>
                    <a:ext uri="{9D8B030D-6E8A-4147-A177-3AD203B41FA5}">
                      <a16:colId xmlns:a16="http://schemas.microsoft.com/office/drawing/2014/main" val="82436720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311291301"/>
                    </a:ext>
                  </a:extLst>
                </a:gridCol>
                <a:gridCol w="2160241">
                  <a:extLst>
                    <a:ext uri="{9D8B030D-6E8A-4147-A177-3AD203B41FA5}">
                      <a16:colId xmlns:a16="http://schemas.microsoft.com/office/drawing/2014/main" val="1974993454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u="none" strike="noStrike" dirty="0">
                          <a:effectLst/>
                        </a:rPr>
                        <a:t>序號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姓名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大學名稱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系組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畢業國中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19685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1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莊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丞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國立高雄大學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屏東縣立長治國中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6435798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2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唐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國立臺南大學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38852509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3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國立臺灣體育運動大學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技擊運動學系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路竹高中國中部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1691199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29D9AD3B-717A-45FF-B237-27BB127F428B}"/>
              </a:ext>
            </a:extLst>
          </p:cNvPr>
          <p:cNvSpPr/>
          <p:nvPr/>
        </p:nvSpPr>
        <p:spPr>
          <a:xfrm>
            <a:off x="-34462" y="30104"/>
            <a:ext cx="9178462" cy="11666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114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高三</a:t>
            </a:r>
            <a:r>
              <a:rPr lang="en-US" altLang="zh-TW" sz="2800" b="1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體育班，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全班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16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，錄取國立大學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endParaRPr lang="en-US" altLang="zh-TW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74914F21-F63A-48CD-9433-74D93723A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125344"/>
              </p:ext>
            </p:extLst>
          </p:nvPr>
        </p:nvGraphicFramePr>
        <p:xfrm>
          <a:off x="296776" y="3429000"/>
          <a:ext cx="8550448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056">
                  <a:extLst>
                    <a:ext uri="{9D8B030D-6E8A-4147-A177-3AD203B41FA5}">
                      <a16:colId xmlns:a16="http://schemas.microsoft.com/office/drawing/2014/main" val="1406449475"/>
                    </a:ext>
                  </a:extLst>
                </a:gridCol>
                <a:gridCol w="5787392">
                  <a:extLst>
                    <a:ext uri="{9D8B030D-6E8A-4147-A177-3AD203B41FA5}">
                      <a16:colId xmlns:a16="http://schemas.microsoft.com/office/drawing/2014/main" val="1077030049"/>
                    </a:ext>
                  </a:extLst>
                </a:gridCol>
              </a:tblGrid>
              <a:tr h="845260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私立大學</a:t>
                      </a:r>
                      <a:endParaRPr lang="en-US" altLang="zh-TW" sz="3200" b="1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3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給運動選手</a:t>
                      </a:r>
                      <a:endParaRPr lang="en-US" altLang="zh-TW" sz="3200" b="1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3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優惠補助</a:t>
                      </a:r>
                      <a:endParaRPr lang="en-US" altLang="zh-TW" sz="3200" b="1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3200" b="1" kern="1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+mn-cs"/>
                        </a:rPr>
                        <a:t>及獎勵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>
                          <a:solidFill>
                            <a:srgbClr val="00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台鋼科技大學：</a:t>
                      </a:r>
                      <a:endParaRPr lang="en-US" altLang="zh-TW" sz="2000" b="1" kern="1200" dirty="0">
                        <a:solidFill>
                          <a:srgbClr val="0000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王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綾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.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王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婷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.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瑜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.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高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峻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張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福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.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張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翔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.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梁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佑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.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吳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彥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67368"/>
                  </a:ext>
                </a:extLst>
              </a:tr>
              <a:tr h="845260">
                <a:tc vMerge="1">
                  <a:txBody>
                    <a:bodyPr/>
                    <a:lstStyle/>
                    <a:p>
                      <a:pPr algn="ctr"/>
                      <a:endParaRPr lang="zh-TW" altLang="en-US" sz="2200" dirty="0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rgbClr val="00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樹德科技大學：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諾</a:t>
                      </a:r>
                    </a:p>
                    <a:p>
                      <a:r>
                        <a:rPr lang="zh-TW" altLang="en-US" sz="2000" b="1" kern="1200" dirty="0">
                          <a:solidFill>
                            <a:srgbClr val="00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嘉南藥理大學：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余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彤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rgbClr val="00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東海大學：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張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倫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815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3432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311653C-F380-4384-A61C-E2FD8D11D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046112"/>
              </p:ext>
            </p:extLst>
          </p:nvPr>
        </p:nvGraphicFramePr>
        <p:xfrm>
          <a:off x="179513" y="1722594"/>
          <a:ext cx="8784975" cy="45005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32081">
                  <a:extLst>
                    <a:ext uri="{9D8B030D-6E8A-4147-A177-3AD203B41FA5}">
                      <a16:colId xmlns:a16="http://schemas.microsoft.com/office/drawing/2014/main" val="4113572650"/>
                    </a:ext>
                  </a:extLst>
                </a:gridCol>
                <a:gridCol w="1003567">
                  <a:extLst>
                    <a:ext uri="{9D8B030D-6E8A-4147-A177-3AD203B41FA5}">
                      <a16:colId xmlns:a16="http://schemas.microsoft.com/office/drawing/2014/main" val="1750323571"/>
                    </a:ext>
                  </a:extLst>
                </a:gridCol>
                <a:gridCol w="2688919">
                  <a:extLst>
                    <a:ext uri="{9D8B030D-6E8A-4147-A177-3AD203B41FA5}">
                      <a16:colId xmlns:a16="http://schemas.microsoft.com/office/drawing/2014/main" val="824367208"/>
                    </a:ext>
                  </a:extLst>
                </a:gridCol>
                <a:gridCol w="2979613">
                  <a:extLst>
                    <a:ext uri="{9D8B030D-6E8A-4147-A177-3AD203B41FA5}">
                      <a16:colId xmlns:a16="http://schemas.microsoft.com/office/drawing/2014/main" val="2311291301"/>
                    </a:ext>
                  </a:extLst>
                </a:gridCol>
                <a:gridCol w="1380795">
                  <a:extLst>
                    <a:ext uri="{9D8B030D-6E8A-4147-A177-3AD203B41FA5}">
                      <a16:colId xmlns:a16="http://schemas.microsoft.com/office/drawing/2014/main" val="1974993454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u="none" strike="noStrike" dirty="0">
                          <a:effectLst/>
                        </a:rPr>
                        <a:t>序號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姓名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大學名稱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系組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畢業國中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19685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1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蔡沛錞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國立清華大學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運動科學系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路中國中部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6435798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2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蔡沛錞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國立臺灣體育運動大學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技擊運動學系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路中國中部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38852509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>
                          <a:effectLst/>
                        </a:rPr>
                        <a:t>3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林莛翰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國立臺灣體育運動大學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技擊運動學系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路中國中部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1691199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鄭稜蓁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實踐大學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休閒產業管理學系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阿蓮國中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9024263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楊育傑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義守大學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半導體學士學位學程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阿蓮國中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3174371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楊育傑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義守大學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醫學檢驗技術學系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阿蓮國中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47266180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蔡侑呈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義守大學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訊管理學系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左營國中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7537267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陳柏霖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義守大學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醫學科學與生物科技學系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阿蓮國中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92806088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謝凱成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義守大學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務金融管理學系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阿蓮國中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5167063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29D9AD3B-717A-45FF-B237-27BB127F428B}"/>
              </a:ext>
            </a:extLst>
          </p:cNvPr>
          <p:cNvSpPr/>
          <p:nvPr/>
        </p:nvSpPr>
        <p:spPr>
          <a:xfrm>
            <a:off x="-34462" y="11250"/>
            <a:ext cx="9178462" cy="11355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115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高三</a:t>
            </a:r>
            <a:r>
              <a:rPr lang="en-US" altLang="zh-TW" sz="2800" b="1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體育班，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全班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13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r>
              <a:rPr lang="zh-TW" altLang="en-US" sz="2800" b="1" dirty="0">
                <a:solidFill>
                  <a:srgbClr val="0000FF"/>
                </a:solidFill>
                <a:latin typeface="+mj-ea"/>
                <a:ea typeface="+mj-ea"/>
              </a:rPr>
              <a:t>，錄取國立大學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人次</a:t>
            </a:r>
            <a:endParaRPr lang="en-US" altLang="zh-TW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8E8F5-CE89-4F23-8BF2-0B42196E9AB1}"/>
              </a:ext>
            </a:extLst>
          </p:cNvPr>
          <p:cNvSpPr txBox="1"/>
          <p:nvPr/>
        </p:nvSpPr>
        <p:spPr>
          <a:xfrm>
            <a:off x="6804248" y="12594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rgbClr val="FF0000"/>
                </a:solidFill>
                <a:latin typeface="+mj-ea"/>
                <a:ea typeface="+mj-ea"/>
              </a:rPr>
              <a:t>至 </a:t>
            </a:r>
            <a:r>
              <a:rPr lang="en-US" altLang="zh-TW" sz="1800" b="1" dirty="0">
                <a:solidFill>
                  <a:srgbClr val="FF0000"/>
                </a:solidFill>
                <a:latin typeface="+mj-ea"/>
                <a:ea typeface="+mj-ea"/>
              </a:rPr>
              <a:t>115.05.07</a:t>
            </a:r>
            <a:r>
              <a:rPr lang="zh-TW" altLang="en-US" sz="1800" b="1" dirty="0">
                <a:solidFill>
                  <a:srgbClr val="FF0000"/>
                </a:solidFill>
                <a:latin typeface="+mj-ea"/>
                <a:ea typeface="+mj-ea"/>
              </a:rPr>
              <a:t>止</a:t>
            </a:r>
            <a:endParaRPr lang="en-US" altLang="zh-TW" sz="1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7650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5D60087-1BDE-4E2D-94F2-FE6BD26D9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2C4492D-1B29-46BD-B58F-2B9773EC44E7}"/>
              </a:ext>
            </a:extLst>
          </p:cNvPr>
          <p:cNvSpPr txBox="1"/>
          <p:nvPr/>
        </p:nvSpPr>
        <p:spPr>
          <a:xfrm>
            <a:off x="7359292" y="6379766"/>
            <a:ext cx="1763688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4/25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日止</a:t>
            </a:r>
          </a:p>
        </p:txBody>
      </p:sp>
    </p:spTree>
    <p:extLst>
      <p:ext uri="{BB962C8B-B14F-4D97-AF65-F5344CB8AC3E}">
        <p14:creationId xmlns:p14="http://schemas.microsoft.com/office/powerpoint/2010/main" val="16968795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0EC5A5E-6FFF-4B05-A8A5-E030845D3D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56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b="1" dirty="0"/>
              <a:t>專長項目</a:t>
            </a:r>
            <a:r>
              <a:rPr lang="zh-TW" altLang="en-US" b="1" dirty="0"/>
              <a:t>：</a:t>
            </a:r>
            <a:endParaRPr lang="en-US" altLang="zh-TW" b="1" dirty="0"/>
          </a:p>
          <a:p>
            <a:pPr marL="0" indent="0">
              <a:buNone/>
            </a:pPr>
            <a:r>
              <a:rPr lang="zh-TW" altLang="en-US" b="1" dirty="0"/>
              <a:t>   </a:t>
            </a:r>
            <a:r>
              <a:rPr lang="zh-TW" altLang="zh-TW" b="1" dirty="0"/>
              <a:t>足球、拳擊、舉重、巧固球</a:t>
            </a:r>
            <a:endParaRPr lang="en-US" altLang="zh-TW" b="1" dirty="0"/>
          </a:p>
          <a:p>
            <a:endParaRPr lang="en-US" altLang="zh-TW" b="1" dirty="0"/>
          </a:p>
          <a:p>
            <a:r>
              <a:rPr lang="zh-TW" altLang="zh-TW" b="1" dirty="0"/>
              <a:t>招生日期：</a:t>
            </a:r>
            <a:r>
              <a:rPr lang="zh-TW" altLang="zh-TW" b="1" dirty="0">
                <a:solidFill>
                  <a:srgbClr val="FF00FF"/>
                </a:solidFill>
              </a:rPr>
              <a:t>第一次</a:t>
            </a:r>
            <a:r>
              <a:rPr lang="en-US" altLang="zh-TW" b="1" dirty="0">
                <a:solidFill>
                  <a:srgbClr val="FF00FF"/>
                </a:solidFill>
              </a:rPr>
              <a:t>5</a:t>
            </a:r>
            <a:r>
              <a:rPr lang="zh-TW" altLang="zh-TW" b="1" dirty="0">
                <a:solidFill>
                  <a:srgbClr val="FF00FF"/>
                </a:solidFill>
              </a:rPr>
              <a:t>月，第二次暑假</a:t>
            </a:r>
            <a:r>
              <a:rPr lang="en-US" altLang="zh-TW" b="1" dirty="0">
                <a:solidFill>
                  <a:srgbClr val="FF00FF"/>
                </a:solidFill>
              </a:rPr>
              <a:t>7</a:t>
            </a:r>
            <a:r>
              <a:rPr lang="zh-TW" altLang="zh-TW" b="1" dirty="0">
                <a:solidFill>
                  <a:srgbClr val="FF00FF"/>
                </a:solidFill>
              </a:rPr>
              <a:t>月</a:t>
            </a:r>
            <a:r>
              <a:rPr lang="zh-TW" altLang="en-US" b="1" dirty="0">
                <a:solidFill>
                  <a:srgbClr val="FF00FF"/>
                </a:solidFill>
              </a:rPr>
              <a:t>中之後</a:t>
            </a:r>
            <a:r>
              <a:rPr lang="zh-TW" altLang="zh-TW" b="1" dirty="0">
                <a:solidFill>
                  <a:srgbClr val="FF00FF"/>
                </a:solidFill>
              </a:rPr>
              <a:t>，逕向體育組</a:t>
            </a:r>
            <a:r>
              <a:rPr lang="zh-TW" altLang="en-US" b="1" dirty="0">
                <a:solidFill>
                  <a:srgbClr val="FF00FF"/>
                </a:solidFill>
              </a:rPr>
              <a:t>詢問</a:t>
            </a:r>
            <a:r>
              <a:rPr lang="zh-TW" altLang="zh-TW" b="1" dirty="0">
                <a:solidFill>
                  <a:srgbClr val="FF00FF"/>
                </a:solidFill>
              </a:rPr>
              <a:t>。</a:t>
            </a:r>
          </a:p>
          <a:p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</a:rPr>
              <a:t>體育班</a:t>
            </a:r>
          </a:p>
        </p:txBody>
      </p:sp>
    </p:spTree>
    <p:extLst>
      <p:ext uri="{BB962C8B-B14F-4D97-AF65-F5344CB8AC3E}">
        <p14:creationId xmlns:p14="http://schemas.microsoft.com/office/powerpoint/2010/main" val="422333259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419475" y="188913"/>
            <a:ext cx="4475163" cy="777875"/>
          </a:xfrm>
        </p:spPr>
        <p:txBody>
          <a:bodyPr/>
          <a:lstStyle/>
          <a:p>
            <a:pPr eaLnBrk="1" hangingPunct="1"/>
            <a:r>
              <a:rPr lang="zh-TW" altLang="en-US"/>
              <a:t>高中部師資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0200"/>
            <a:ext cx="8291512" cy="2971800"/>
          </a:xfrm>
        </p:spPr>
        <p:txBody>
          <a:bodyPr/>
          <a:lstStyle/>
          <a:p>
            <a:pPr eaLnBrk="1" hangingPunct="1"/>
            <a:r>
              <a:rPr lang="zh-TW" altLang="en-US" sz="4000" dirty="0">
                <a:solidFill>
                  <a:srgbClr val="FF3300"/>
                </a:solidFill>
              </a:rPr>
              <a:t>公開甄選</a:t>
            </a:r>
            <a:r>
              <a:rPr lang="zh-TW" altLang="en-US" sz="4000" dirty="0"/>
              <a:t>，以大學、研究所本科系畢業為主</a:t>
            </a:r>
          </a:p>
          <a:p>
            <a:pPr eaLnBrk="1" hangingPunct="1"/>
            <a:r>
              <a:rPr lang="zh-TW" altLang="en-US" sz="4000" dirty="0">
                <a:solidFill>
                  <a:srgbClr val="0000FF"/>
                </a:solidFill>
              </a:rPr>
              <a:t>有熱誠、有活力</a:t>
            </a:r>
            <a:endParaRPr lang="en-US" altLang="zh-TW" sz="4000" dirty="0">
              <a:solidFill>
                <a:srgbClr val="0000FF"/>
              </a:solidFill>
            </a:endParaRPr>
          </a:p>
          <a:p>
            <a:pPr eaLnBrk="1" hangingPunct="1"/>
            <a:r>
              <a:rPr lang="zh-TW" altLang="en-US" sz="4000" dirty="0"/>
              <a:t>私校教學經驗豐富</a:t>
            </a:r>
          </a:p>
          <a:p>
            <a:pPr eaLnBrk="1" hangingPunct="1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206826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02教學卓越獎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500174"/>
            <a:ext cx="8722771" cy="3857652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solidFill>
                  <a:srgbClr val="FF0000"/>
                </a:solidFill>
                <a:latin typeface="+mj-ea"/>
              </a:rPr>
              <a:t>102</a:t>
            </a:r>
            <a:r>
              <a:rPr lang="zh-TW" altLang="en-US" sz="3600" dirty="0">
                <a:solidFill>
                  <a:srgbClr val="FF0000"/>
                </a:solidFill>
                <a:latin typeface="+mj-ea"/>
              </a:rPr>
              <a:t>年度</a:t>
            </a:r>
            <a:r>
              <a:rPr lang="zh-TW" altLang="en-US" sz="3600" dirty="0">
                <a:solidFill>
                  <a:srgbClr val="FFFF00"/>
                </a:solidFill>
                <a:latin typeface="+mj-ea"/>
              </a:rPr>
              <a:t>教學卓越獎金質獎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solidFill>
                  <a:srgbClr val="FF0000"/>
                </a:solidFill>
                <a:latin typeface="+mj-ea"/>
              </a:rPr>
              <a:t>106</a:t>
            </a:r>
            <a:r>
              <a:rPr lang="zh-TW" altLang="en-US" sz="3600" dirty="0">
                <a:solidFill>
                  <a:srgbClr val="FF0000"/>
                </a:solidFill>
                <a:latin typeface="+mj-ea"/>
              </a:rPr>
              <a:t>年度</a:t>
            </a:r>
            <a:r>
              <a:rPr lang="zh-TW" altLang="en-US" sz="3600" dirty="0">
                <a:solidFill>
                  <a:srgbClr val="FFFF00"/>
                </a:solidFill>
                <a:latin typeface="+mj-ea"/>
              </a:rPr>
              <a:t>教學卓越獎金質獎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998160"/>
            <a:ext cx="4206257" cy="236694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987487"/>
            <a:ext cx="3600248" cy="237761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95536" y="4509120"/>
            <a:ext cx="8061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0000CC"/>
                </a:solidFill>
                <a:latin typeface="+mj-ea"/>
                <a:ea typeface="+mj-ea"/>
              </a:rPr>
              <a:t>路竹高中教師團隊參加</a:t>
            </a:r>
            <a:r>
              <a:rPr lang="en-US" altLang="zh-TW" sz="2200" dirty="0">
                <a:solidFill>
                  <a:srgbClr val="FF0000"/>
                </a:solidFill>
                <a:latin typeface="+mj-ea"/>
                <a:ea typeface="+mj-ea"/>
              </a:rPr>
              <a:t>106</a:t>
            </a:r>
            <a:r>
              <a:rPr lang="zh-TW" altLang="en-US" sz="2200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sz="2200" dirty="0">
                <a:solidFill>
                  <a:srgbClr val="0000CC"/>
                </a:solidFill>
                <a:latin typeface="+mj-ea"/>
                <a:ea typeface="+mj-ea"/>
              </a:rPr>
              <a:t>度全國教學卓越獎競賽榮獲 金質獎</a:t>
            </a:r>
          </a:p>
        </p:txBody>
      </p:sp>
    </p:spTree>
    <p:extLst>
      <p:ext uri="{BB962C8B-B14F-4D97-AF65-F5344CB8AC3E}">
        <p14:creationId xmlns:p14="http://schemas.microsoft.com/office/powerpoint/2010/main" val="36363382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9938" y="260350"/>
            <a:ext cx="5834062" cy="865188"/>
          </a:xfrm>
        </p:spPr>
        <p:txBody>
          <a:bodyPr/>
          <a:lstStyle/>
          <a:p>
            <a:pPr eaLnBrk="1" hangingPunct="1"/>
            <a:r>
              <a:rPr lang="zh-TW" altLang="en-US">
                <a:solidFill>
                  <a:srgbClr val="FFFF00"/>
                </a:solidFill>
              </a:rPr>
              <a:t>築夢踏實、一步一腳印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205038"/>
            <a:ext cx="5483225" cy="2333625"/>
          </a:xfrm>
        </p:spPr>
        <p:txBody>
          <a:bodyPr/>
          <a:lstStyle/>
          <a:p>
            <a:pPr eaLnBrk="1" hangingPunct="1"/>
            <a:r>
              <a:rPr lang="zh-TW" altLang="en-US"/>
              <a:t>考上大學</a:t>
            </a:r>
          </a:p>
          <a:p>
            <a:pPr eaLnBrk="1" hangingPunct="1"/>
            <a:r>
              <a:rPr lang="zh-TW" altLang="en-US"/>
              <a:t>考上</a:t>
            </a:r>
            <a:r>
              <a:rPr lang="zh-TW" altLang="en-US">
                <a:solidFill>
                  <a:srgbClr val="FF3300"/>
                </a:solidFill>
              </a:rPr>
              <a:t>適合自己能力</a:t>
            </a:r>
            <a:r>
              <a:rPr lang="zh-TW" altLang="en-US"/>
              <a:t>的大學</a:t>
            </a:r>
          </a:p>
          <a:p>
            <a:pPr eaLnBrk="1" hangingPunct="1"/>
            <a:r>
              <a:rPr lang="zh-TW" altLang="en-US"/>
              <a:t>考上</a:t>
            </a:r>
            <a:r>
              <a:rPr lang="zh-TW" altLang="en-US">
                <a:solidFill>
                  <a:srgbClr val="FF3300"/>
                </a:solidFill>
              </a:rPr>
              <a:t>心目中理想</a:t>
            </a:r>
            <a:r>
              <a:rPr lang="zh-TW" altLang="en-US"/>
              <a:t>的大學</a:t>
            </a:r>
          </a:p>
          <a:p>
            <a:pPr lvl="1" eaLnBrk="1" hangingPunct="1">
              <a:buFontTx/>
              <a:buNone/>
            </a:pPr>
            <a:r>
              <a:rPr lang="en-US" altLang="zh-TW" sz="2400" dirty="0"/>
              <a:t>(</a:t>
            </a:r>
            <a:r>
              <a:rPr lang="zh-TW" altLang="en-US" sz="2400"/>
              <a:t>依學生的能力來輔導他</a:t>
            </a:r>
            <a:r>
              <a:rPr lang="en-US" altLang="zh-TW" sz="2400" dirty="0"/>
              <a:t>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55650" y="1557338"/>
            <a:ext cx="7140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itchFamily="65" charset="-120"/>
              </a:rPr>
              <a:t>以</a:t>
            </a:r>
            <a:r>
              <a:rPr lang="zh-TW" altLang="en-US" sz="3200" b="1">
                <a:solidFill>
                  <a:srgbClr val="FF0000"/>
                </a:solidFill>
                <a:ea typeface="標楷體" pitchFamily="65" charset="-120"/>
              </a:rPr>
              <a:t>生命教育</a:t>
            </a:r>
            <a:r>
              <a:rPr lang="zh-TW" altLang="en-US" sz="3200" b="1">
                <a:ea typeface="標楷體" pitchFamily="65" charset="-120"/>
              </a:rPr>
              <a:t>為核心，</a:t>
            </a:r>
            <a:r>
              <a:rPr lang="zh-TW" altLang="en-US" sz="3200" b="1">
                <a:solidFill>
                  <a:srgbClr val="0000CC"/>
                </a:solidFill>
                <a:ea typeface="標楷體" pitchFamily="65" charset="-120"/>
              </a:rPr>
              <a:t>升學目標</a:t>
            </a:r>
            <a:r>
              <a:rPr lang="zh-TW" altLang="en-US" sz="3200" b="1">
                <a:ea typeface="標楷體" pitchFamily="65" charset="-120"/>
              </a:rPr>
              <a:t>為導向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130425"/>
            <a:ext cx="7847012" cy="2162175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000CC"/>
                </a:solidFill>
              </a:rPr>
              <a:t>選擇路竹高中</a:t>
            </a:r>
            <a:br>
              <a:rPr lang="zh-TW" altLang="en-US" sz="6600">
                <a:solidFill>
                  <a:srgbClr val="FF0000"/>
                </a:solidFill>
              </a:rPr>
            </a:br>
            <a:r>
              <a:rPr lang="zh-TW" altLang="en-US" sz="6600">
                <a:solidFill>
                  <a:srgbClr val="FF0000"/>
                </a:solidFill>
              </a:rPr>
              <a:t>老師用心、家長放心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287338"/>
            <a:ext cx="5095875" cy="649287"/>
          </a:xfrm>
        </p:spPr>
        <p:txBody>
          <a:bodyPr/>
          <a:lstStyle/>
          <a:p>
            <a:pPr eaLnBrk="1" hangingPunct="1"/>
            <a:r>
              <a:rPr lang="zh-TW" altLang="en-US" sz="5400">
                <a:solidFill>
                  <a:srgbClr val="FFFF00"/>
                </a:solidFill>
              </a:rPr>
              <a:t>選擇有何不同</a:t>
            </a:r>
            <a:r>
              <a:rPr lang="zh-TW" altLang="en-US" sz="5400">
                <a:solidFill>
                  <a:srgbClr val="FF3300"/>
                </a:solidFill>
              </a:rPr>
              <a:t>？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4048125" cy="2765425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3600" dirty="0"/>
              <a:t>一群鴨子：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dirty="0">
                <a:solidFill>
                  <a:srgbClr val="0000FF"/>
                </a:solidFill>
              </a:rPr>
              <a:t>被趕來趕過去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dirty="0"/>
              <a:t>(</a:t>
            </a:r>
            <a:r>
              <a:rPr lang="zh-TW" altLang="en-US" sz="2000" dirty="0"/>
              <a:t>大家分數都很高</a:t>
            </a:r>
            <a:r>
              <a:rPr lang="en-US" altLang="zh-TW" sz="2000" dirty="0">
                <a:solidFill>
                  <a:srgbClr val="FF0000"/>
                </a:solidFill>
              </a:rPr>
              <a:t>5A</a:t>
            </a:r>
            <a:r>
              <a:rPr lang="zh-TW" altLang="en-US" sz="2000" dirty="0">
                <a:solidFill>
                  <a:srgbClr val="FF0000"/>
                </a:solidFill>
              </a:rPr>
              <a:t>、</a:t>
            </a:r>
            <a:r>
              <a:rPr lang="en-US" altLang="zh-TW" sz="2000" dirty="0">
                <a:solidFill>
                  <a:srgbClr val="FF0000"/>
                </a:solidFill>
              </a:rPr>
              <a:t>4A</a:t>
            </a:r>
            <a:r>
              <a:rPr lang="en-US" altLang="zh-TW" sz="2000" dirty="0"/>
              <a:t>…)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000" dirty="0"/>
              <a:t>大家都一樣，沒有不同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000" dirty="0"/>
              <a:t>與第一、二志願高中，沒有任何關係</a:t>
            </a:r>
          </a:p>
          <a:p>
            <a:pPr eaLnBrk="1" hangingPunct="1">
              <a:lnSpc>
                <a:spcPct val="80000"/>
              </a:lnSpc>
            </a:pPr>
            <a:r>
              <a:rPr kumimoji="0" lang="zh-TW" altLang="en-US" sz="2000" dirty="0"/>
              <a:t>一大早就要起床</a:t>
            </a:r>
          </a:p>
          <a:p>
            <a:pPr eaLnBrk="1" hangingPunct="1">
              <a:lnSpc>
                <a:spcPct val="80000"/>
              </a:lnSpc>
            </a:pPr>
            <a:r>
              <a:rPr kumimoji="0" lang="zh-TW" altLang="en-US" sz="2000" dirty="0"/>
              <a:t>通車時間長</a:t>
            </a:r>
          </a:p>
          <a:p>
            <a:pPr eaLnBrk="1" hangingPunct="1">
              <a:lnSpc>
                <a:spcPct val="80000"/>
              </a:lnSpc>
            </a:pPr>
            <a:endParaRPr lang="zh-TW" altLang="en-US" sz="2000" dirty="0"/>
          </a:p>
          <a:p>
            <a:pPr eaLnBrk="1" hangingPunct="1">
              <a:lnSpc>
                <a:spcPct val="80000"/>
              </a:lnSpc>
            </a:pPr>
            <a:endParaRPr lang="en-US" altLang="zh-TW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341438"/>
            <a:ext cx="4176712" cy="3455987"/>
          </a:xfrm>
          <a:solidFill>
            <a:srgbClr val="CC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3600"/>
              <a:t>一個寶：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>
                <a:solidFill>
                  <a:srgbClr val="0000FF"/>
                </a:solidFill>
              </a:rPr>
              <a:t>路中國中部</a:t>
            </a:r>
            <a:r>
              <a:rPr lang="zh-TW" altLang="en-US" sz="2400"/>
              <a:t>的學生</a:t>
            </a:r>
            <a:r>
              <a:rPr lang="en-US" altLang="zh-TW" sz="1800" dirty="0"/>
              <a:t>(</a:t>
            </a:r>
            <a:r>
              <a:rPr lang="zh-TW" altLang="en-US" sz="1800"/>
              <a:t>本校</a:t>
            </a:r>
            <a:r>
              <a:rPr lang="en-US" altLang="zh-TW" sz="18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>
                <a:solidFill>
                  <a:srgbClr val="FF3300"/>
                </a:solidFill>
              </a:rPr>
              <a:t>全校老師的關愛照顧</a:t>
            </a:r>
            <a:r>
              <a:rPr lang="en-US" altLang="zh-TW" sz="1800" dirty="0"/>
              <a:t>(</a:t>
            </a:r>
            <a:r>
              <a:rPr lang="zh-TW" altLang="en-US" sz="1800"/>
              <a:t>國高中</a:t>
            </a:r>
            <a:r>
              <a:rPr lang="en-US" altLang="zh-TW" sz="18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>
                <a:solidFill>
                  <a:srgbClr val="FF3300"/>
                </a:solidFill>
              </a:rPr>
              <a:t>全方位的輔導</a:t>
            </a:r>
          </a:p>
          <a:p>
            <a:pPr eaLnBrk="1" hangingPunct="1">
              <a:lnSpc>
                <a:spcPct val="80000"/>
              </a:lnSpc>
            </a:pPr>
            <a:r>
              <a:rPr kumimoji="0" lang="zh-TW" altLang="en-US" sz="2400">
                <a:solidFill>
                  <a:srgbClr val="FF3300"/>
                </a:solidFill>
              </a:rPr>
              <a:t>就在家附近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/>
              <a:t>騎腳踏車或走路即可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/>
              <a:t>節省通車時間唸書</a:t>
            </a:r>
          </a:p>
          <a:p>
            <a:pPr eaLnBrk="1" hangingPunct="1">
              <a:lnSpc>
                <a:spcPct val="80000"/>
              </a:lnSpc>
            </a:pPr>
            <a:r>
              <a:rPr kumimoji="0" lang="zh-TW" altLang="en-US" sz="2400" u="sng">
                <a:solidFill>
                  <a:srgbClr val="FF3300"/>
                </a:solidFill>
              </a:rPr>
              <a:t>幫父母節省下大筆交通車費用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solidFill>
                  <a:srgbClr val="FFFF00"/>
                </a:solidFill>
              </a:rPr>
              <a:t>經濟不景氣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FF3300"/>
                </a:solidFill>
              </a:rPr>
              <a:t>父母賺錢很辛苦，能省則省。</a:t>
            </a:r>
          </a:p>
          <a:p>
            <a:pPr eaLnBrk="1" hangingPunct="1"/>
            <a:r>
              <a:rPr lang="zh-TW" altLang="en-US" dirty="0">
                <a:solidFill>
                  <a:srgbClr val="0000FF"/>
                </a:solidFill>
              </a:rPr>
              <a:t>路竹</a:t>
            </a:r>
            <a:r>
              <a:rPr lang="zh-TW" altLang="en-US" dirty="0"/>
              <a:t>至</a:t>
            </a:r>
            <a:r>
              <a:rPr lang="zh-TW" altLang="en-US" dirty="0">
                <a:solidFill>
                  <a:srgbClr val="0000FF"/>
                </a:solidFill>
              </a:rPr>
              <a:t>台南</a:t>
            </a:r>
            <a:r>
              <a:rPr lang="zh-TW" altLang="en-US" dirty="0"/>
              <a:t> 來回區間車月票價</a:t>
            </a:r>
            <a:r>
              <a:rPr lang="en-US" altLang="zh-TW" dirty="0">
                <a:solidFill>
                  <a:srgbClr val="FF0000"/>
                </a:solidFill>
              </a:rPr>
              <a:t>892</a:t>
            </a:r>
            <a:r>
              <a:rPr lang="zh-TW" altLang="en-US" dirty="0"/>
              <a:t>元</a:t>
            </a:r>
          </a:p>
          <a:p>
            <a:pPr lvl="1" eaLnBrk="1" hangingPunct="1"/>
            <a:r>
              <a:rPr lang="en-US" altLang="zh-TW" dirty="0"/>
              <a:t>892</a:t>
            </a:r>
            <a:r>
              <a:rPr lang="zh-TW" altLang="en-US" dirty="0"/>
              <a:t>元</a:t>
            </a:r>
            <a:r>
              <a:rPr lang="en-US" altLang="zh-TW" dirty="0"/>
              <a:t>/</a:t>
            </a:r>
            <a:r>
              <a:rPr lang="zh-TW" altLang="en-US" dirty="0"/>
              <a:t>月*</a:t>
            </a:r>
            <a:r>
              <a:rPr lang="en-US" altLang="zh-TW" dirty="0"/>
              <a:t>12</a:t>
            </a:r>
            <a:r>
              <a:rPr lang="zh-TW" altLang="en-US" dirty="0"/>
              <a:t>個月</a:t>
            </a:r>
            <a:r>
              <a:rPr lang="en-US" altLang="zh-TW" dirty="0"/>
              <a:t>=10704</a:t>
            </a:r>
            <a:r>
              <a:rPr lang="zh-TW" altLang="en-US" dirty="0"/>
              <a:t>元</a:t>
            </a:r>
            <a:r>
              <a:rPr lang="en-US" altLang="zh-TW" dirty="0"/>
              <a:t>/</a:t>
            </a:r>
            <a:r>
              <a:rPr lang="zh-TW" altLang="en-US" dirty="0"/>
              <a:t>年</a:t>
            </a:r>
          </a:p>
          <a:p>
            <a:pPr lvl="1" eaLnBrk="1" hangingPunct="1"/>
            <a:r>
              <a:rPr lang="en-US" altLang="zh-TW" dirty="0"/>
              <a:t>10704</a:t>
            </a:r>
            <a:r>
              <a:rPr lang="zh-TW" altLang="en-US" dirty="0"/>
              <a:t>元*</a:t>
            </a:r>
            <a:r>
              <a:rPr lang="en-US" altLang="zh-TW" dirty="0"/>
              <a:t>3</a:t>
            </a:r>
            <a:r>
              <a:rPr lang="zh-TW" altLang="en-US" dirty="0"/>
              <a:t>年</a:t>
            </a:r>
            <a:r>
              <a:rPr lang="en-US" altLang="zh-TW" dirty="0"/>
              <a:t>=</a:t>
            </a:r>
            <a:r>
              <a:rPr lang="en-US" altLang="zh-TW" dirty="0">
                <a:solidFill>
                  <a:srgbClr val="FF3300"/>
                </a:solidFill>
              </a:rPr>
              <a:t>32112</a:t>
            </a:r>
            <a:r>
              <a:rPr lang="zh-TW" altLang="en-US" dirty="0">
                <a:solidFill>
                  <a:srgbClr val="FF3300"/>
                </a:solidFill>
              </a:rPr>
              <a:t>元</a:t>
            </a:r>
          </a:p>
          <a:p>
            <a:pPr eaLnBrk="1" hangingPunct="1"/>
            <a:r>
              <a:rPr lang="zh-TW" altLang="en-US" dirty="0"/>
              <a:t>學校專車費</a:t>
            </a:r>
          </a:p>
          <a:p>
            <a:pPr lvl="1" eaLnBrk="1" hangingPunct="1"/>
            <a:r>
              <a:rPr lang="en-US" altLang="zh-TW" dirty="0"/>
              <a:t>3000</a:t>
            </a:r>
            <a:r>
              <a:rPr lang="zh-TW" altLang="en-US" dirty="0"/>
              <a:t>元</a:t>
            </a:r>
            <a:r>
              <a:rPr lang="en-US" altLang="zh-TW" dirty="0"/>
              <a:t>/</a:t>
            </a:r>
            <a:r>
              <a:rPr lang="zh-TW" altLang="en-US" dirty="0"/>
              <a:t>月*</a:t>
            </a:r>
            <a:r>
              <a:rPr lang="en-US" altLang="zh-TW" dirty="0"/>
              <a:t>10</a:t>
            </a:r>
            <a:r>
              <a:rPr lang="zh-TW" altLang="en-US" dirty="0"/>
              <a:t>個月</a:t>
            </a:r>
            <a:r>
              <a:rPr lang="en-US" altLang="zh-TW" dirty="0"/>
              <a:t>=30000</a:t>
            </a:r>
            <a:r>
              <a:rPr lang="zh-TW" altLang="en-US" dirty="0"/>
              <a:t>元</a:t>
            </a:r>
          </a:p>
          <a:p>
            <a:pPr lvl="1" eaLnBrk="1" hangingPunct="1"/>
            <a:r>
              <a:rPr lang="en-US" altLang="zh-TW" dirty="0"/>
              <a:t>30000</a:t>
            </a:r>
            <a:r>
              <a:rPr lang="zh-TW" altLang="en-US" dirty="0"/>
              <a:t>元*</a:t>
            </a:r>
            <a:r>
              <a:rPr lang="en-US" altLang="zh-TW" dirty="0"/>
              <a:t>3</a:t>
            </a:r>
            <a:r>
              <a:rPr lang="zh-TW" altLang="en-US" dirty="0"/>
              <a:t>年</a:t>
            </a:r>
            <a:r>
              <a:rPr lang="en-US" altLang="zh-TW" dirty="0"/>
              <a:t>=</a:t>
            </a:r>
            <a:r>
              <a:rPr lang="en-US" altLang="zh-TW" dirty="0">
                <a:solidFill>
                  <a:srgbClr val="FF3300"/>
                </a:solidFill>
              </a:rPr>
              <a:t>90000</a:t>
            </a:r>
            <a:r>
              <a:rPr lang="zh-TW" altLang="en-US" dirty="0">
                <a:solidFill>
                  <a:srgbClr val="FF3300"/>
                </a:solidFill>
              </a:rPr>
              <a:t>元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z="4800"/>
              <a:t>路竹高中雖</a:t>
            </a:r>
            <a:r>
              <a:rPr lang="zh-TW" altLang="en-US" sz="4800">
                <a:solidFill>
                  <a:srgbClr val="FF3300"/>
                </a:solidFill>
              </a:rPr>
              <a:t>不是明星高中</a:t>
            </a:r>
          </a:p>
          <a:p>
            <a:pPr eaLnBrk="1" hangingPunct="1"/>
            <a:r>
              <a:rPr lang="zh-TW" altLang="en-US" sz="4800"/>
              <a:t>但</a:t>
            </a:r>
            <a:r>
              <a:rPr lang="zh-TW" altLang="en-US" sz="4800">
                <a:solidFill>
                  <a:srgbClr val="FF0000"/>
                </a:solidFill>
              </a:rPr>
              <a:t>國、高中部</a:t>
            </a:r>
            <a:r>
              <a:rPr lang="zh-TW" altLang="en-US" sz="4800">
                <a:solidFill>
                  <a:srgbClr val="0000CC"/>
                </a:solidFill>
              </a:rPr>
              <a:t>老師</a:t>
            </a:r>
            <a:r>
              <a:rPr lang="zh-TW" altLang="en-US" sz="4800"/>
              <a:t>很用心、很努力</a:t>
            </a:r>
          </a:p>
          <a:p>
            <a:pPr eaLnBrk="1" hangingPunct="1"/>
            <a:r>
              <a:rPr lang="zh-TW" altLang="en-US" sz="4400"/>
              <a:t>路竹高中在培養</a:t>
            </a:r>
            <a:r>
              <a:rPr lang="en-US" altLang="zh-TW" sz="4400" dirty="0">
                <a:solidFill>
                  <a:srgbClr val="FF3300"/>
                </a:solidFill>
              </a:rPr>
              <a:t>『</a:t>
            </a:r>
            <a:r>
              <a:rPr lang="zh-TW" altLang="en-US" sz="4400">
                <a:solidFill>
                  <a:srgbClr val="FF3300"/>
                </a:solidFill>
              </a:rPr>
              <a:t>明日之星</a:t>
            </a:r>
            <a:r>
              <a:rPr lang="en-US" altLang="zh-TW" sz="4400" dirty="0">
                <a:solidFill>
                  <a:srgbClr val="FF3300"/>
                </a:solidFill>
              </a:rPr>
              <a:t>』</a:t>
            </a:r>
          </a:p>
          <a:p>
            <a:pPr eaLnBrk="1" hangingPunct="1"/>
            <a:endParaRPr lang="en-US" altLang="zh-TW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0B53E-B9F4-4548-955D-1F663045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115</a:t>
            </a:r>
            <a:r>
              <a:rPr lang="zh-TW" altLang="en-US" dirty="0">
                <a:solidFill>
                  <a:srgbClr val="FF0000"/>
                </a:solidFill>
              </a:rPr>
              <a:t>年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3310D3-63D4-4CF1-9502-CE07CC8E6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234254"/>
            <a:ext cx="4428000" cy="2490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BFA201D-6684-4C6E-BEC3-694130708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23" y="1234254"/>
            <a:ext cx="4428000" cy="24907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61E353-3A58-4DC3-8A70-55CD303E3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861048"/>
            <a:ext cx="4428000" cy="24907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952839-8261-4722-9EB6-839051FAF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3861048"/>
            <a:ext cx="4428000" cy="24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189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9C1E5E-490F-44C2-AF5C-3C010DDC8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" y="0"/>
            <a:ext cx="9132125" cy="68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522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solidFill>
                  <a:srgbClr val="0000FF"/>
                </a:solidFill>
              </a:rPr>
              <a:t>路竹高中</a:t>
            </a:r>
            <a:r>
              <a:rPr lang="zh-TW" altLang="en-US" dirty="0"/>
              <a:t>已經有</a:t>
            </a:r>
            <a:r>
              <a:rPr lang="en-US" altLang="zh-TW" sz="4000" b="1" dirty="0">
                <a:solidFill>
                  <a:srgbClr val="FF3300"/>
                </a:solidFill>
              </a:rPr>
              <a:t>25</a:t>
            </a:r>
            <a:r>
              <a:rPr lang="zh-TW" altLang="en-US" dirty="0"/>
              <a:t>屆畢業生了</a:t>
            </a:r>
          </a:p>
          <a:p>
            <a:pPr eaLnBrk="1" hangingPunct="1"/>
            <a:r>
              <a:rPr lang="zh-TW" altLang="en-US" dirty="0"/>
              <a:t>過去</a:t>
            </a:r>
            <a:r>
              <a:rPr lang="en-US" altLang="zh-TW" dirty="0"/>
              <a:t>1~3</a:t>
            </a:r>
            <a:r>
              <a:rPr lang="zh-TW" altLang="en-US" dirty="0"/>
              <a:t>屆學生，選擇讀路竹高中或許</a:t>
            </a:r>
            <a:r>
              <a:rPr lang="zh-TW" altLang="en-US" dirty="0">
                <a:solidFill>
                  <a:srgbClr val="0000FF"/>
                </a:solidFill>
              </a:rPr>
              <a:t>會怕怕</a:t>
            </a:r>
            <a:r>
              <a:rPr lang="zh-TW" altLang="en-US" dirty="0"/>
              <a:t>，因為看不到成果，看不到績效。</a:t>
            </a:r>
          </a:p>
          <a:p>
            <a:pPr eaLnBrk="1" hangingPunct="1"/>
            <a:r>
              <a:rPr lang="zh-TW" altLang="en-US" dirty="0"/>
              <a:t>但，現在</a:t>
            </a:r>
            <a:r>
              <a:rPr lang="zh-TW" altLang="en-US" dirty="0">
                <a:solidFill>
                  <a:srgbClr val="0000FF"/>
                </a:solidFill>
              </a:rPr>
              <a:t>相信</a:t>
            </a:r>
            <a:r>
              <a:rPr lang="zh-TW" altLang="en-US" dirty="0"/>
              <a:t>路竹高中，</a:t>
            </a:r>
            <a:r>
              <a:rPr lang="zh-TW" altLang="en-US" dirty="0">
                <a:solidFill>
                  <a:srgbClr val="0000FF"/>
                </a:solidFill>
              </a:rPr>
              <a:t>相信老師，相信您們的眼睛，所看到的事實。</a:t>
            </a:r>
            <a:endParaRPr lang="en-US" altLang="zh-TW" sz="2400" dirty="0">
              <a:solidFill>
                <a:srgbClr val="0000FF"/>
              </a:solidFill>
            </a:endParaRPr>
          </a:p>
          <a:p>
            <a:pPr eaLnBrk="1" hangingPunct="1"/>
            <a:r>
              <a:rPr lang="zh-TW" altLang="en-US" b="1" dirty="0">
                <a:solidFill>
                  <a:srgbClr val="FF3300"/>
                </a:solidFill>
              </a:rPr>
              <a:t>選擇路竹高中是您最佳的選擇。</a:t>
            </a:r>
          </a:p>
          <a:p>
            <a:pPr eaLnBrk="1" hangingPunct="1"/>
            <a:endParaRPr lang="en-US" altLang="zh-TW" b="1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600">
                <a:solidFill>
                  <a:srgbClr val="FFFF00"/>
                </a:solidFill>
              </a:rPr>
              <a:t>路竹高中可以給您什麼？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z="4000"/>
              <a:t>如果</a:t>
            </a:r>
            <a:r>
              <a:rPr lang="zh-TW" altLang="en-US" sz="4000">
                <a:solidFill>
                  <a:srgbClr val="0000CC"/>
                </a:solidFill>
              </a:rPr>
              <a:t>對自己沒信心</a:t>
            </a:r>
            <a:r>
              <a:rPr lang="zh-TW" altLang="en-US" sz="4000"/>
              <a:t>，路竹高中是您</a:t>
            </a:r>
            <a:r>
              <a:rPr lang="zh-TW" altLang="en-US" sz="4000">
                <a:solidFill>
                  <a:srgbClr val="0000FF"/>
                </a:solidFill>
              </a:rPr>
              <a:t>成長的地方</a:t>
            </a:r>
            <a:r>
              <a:rPr lang="zh-TW" altLang="en-US" sz="4000"/>
              <a:t>。</a:t>
            </a:r>
          </a:p>
          <a:p>
            <a:pPr eaLnBrk="1" hangingPunct="1"/>
            <a:r>
              <a:rPr lang="zh-TW" altLang="en-US" sz="4000"/>
              <a:t>如果</a:t>
            </a:r>
            <a:r>
              <a:rPr lang="zh-TW" altLang="en-US" sz="4000">
                <a:solidFill>
                  <a:srgbClr val="FF3300"/>
                </a:solidFill>
              </a:rPr>
              <a:t>對自己有信心</a:t>
            </a:r>
            <a:r>
              <a:rPr lang="zh-TW" altLang="en-US" sz="4000"/>
              <a:t>，路竹高中是您</a:t>
            </a:r>
            <a:r>
              <a:rPr lang="zh-TW" altLang="en-US" sz="4000">
                <a:solidFill>
                  <a:srgbClr val="FF3300"/>
                </a:solidFill>
              </a:rPr>
              <a:t>發揮的地方</a:t>
            </a:r>
            <a:r>
              <a:rPr lang="zh-TW" altLang="en-US" sz="4000"/>
              <a:t>。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8062913" cy="1803400"/>
          </a:xfrm>
        </p:spPr>
        <p:txBody>
          <a:bodyPr/>
          <a:lstStyle/>
          <a:p>
            <a:pPr eaLnBrk="1" hangingPunct="1"/>
            <a:r>
              <a:rPr lang="zh-TW" altLang="en-US" sz="5400">
                <a:solidFill>
                  <a:srgbClr val="0000FF"/>
                </a:solidFill>
              </a:rPr>
              <a:t>繁星計畫</a:t>
            </a:r>
            <a:br>
              <a:rPr lang="zh-TW" altLang="en-US" sz="5400">
                <a:solidFill>
                  <a:srgbClr val="0000FF"/>
                </a:solidFill>
              </a:rPr>
            </a:br>
            <a:r>
              <a:rPr lang="zh-TW" altLang="en-US" sz="5400">
                <a:solidFill>
                  <a:srgbClr val="0000FF"/>
                </a:solidFill>
              </a:rPr>
              <a:t>讓您有機會錄取</a:t>
            </a:r>
            <a:r>
              <a:rPr lang="zh-TW" altLang="en-US" sz="5400">
                <a:solidFill>
                  <a:srgbClr val="FF3300"/>
                </a:solidFill>
              </a:rPr>
              <a:t>頂尖大學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0" y="2205038"/>
            <a:ext cx="9144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AFBF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buClr>
                <a:srgbClr val="0000FF"/>
              </a:buClr>
              <a:buSzPct val="75000"/>
              <a:buFont typeface="Wingdings" pitchFamily="2" charset="2"/>
              <a:buNone/>
            </a:pPr>
            <a:r>
              <a:rPr lang="zh-TW" altLang="en-US" sz="6600" b="1">
                <a:solidFill>
                  <a:srgbClr val="0000FF"/>
                </a:solidFill>
                <a:latin typeface="Tahoma" pitchFamily="34" charset="0"/>
                <a:ea typeface="標楷體" pitchFamily="65" charset="-120"/>
              </a:rPr>
              <a:t>大學繁星推薦</a:t>
            </a:r>
            <a:r>
              <a:rPr lang="zh-TW" altLang="en-US" sz="6600" b="1">
                <a:ea typeface="標楷體" pitchFamily="65" charset="-120"/>
              </a:rPr>
              <a:t>－</a:t>
            </a:r>
            <a:r>
              <a:rPr lang="zh-TW" altLang="en-US" sz="6600" b="1">
                <a:solidFill>
                  <a:srgbClr val="FF3300"/>
                </a:solidFill>
                <a:latin typeface="Tahoma" pitchFamily="34" charset="0"/>
                <a:ea typeface="標楷體" pitchFamily="65" charset="-120"/>
              </a:rPr>
              <a:t>比序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1554163"/>
            <a:ext cx="938847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>
                <a:solidFill>
                  <a:srgbClr val="0000FF"/>
                </a:solidFill>
                <a:latin typeface="標楷體" pitchFamily="65" charset="-120"/>
              </a:rPr>
              <a:t>第</a:t>
            </a:r>
            <a:r>
              <a:rPr lang="en-US" altLang="zh-TW" dirty="0">
                <a:solidFill>
                  <a:srgbClr val="0000FF"/>
                </a:solidFill>
                <a:latin typeface="標楷體" pitchFamily="65" charset="-120"/>
              </a:rPr>
              <a:t>1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</a:rPr>
              <a:t>比序統一規定為</a:t>
            </a:r>
            <a:r>
              <a:rPr lang="en-US" altLang="zh-TW" dirty="0">
                <a:solidFill>
                  <a:srgbClr val="0000FF"/>
                </a:solidFill>
                <a:latin typeface="標楷體" pitchFamily="65" charset="-120"/>
              </a:rPr>
              <a:t>…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7286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n"/>
              <a:defRPr/>
            </a:pPr>
            <a:r>
              <a:rPr lang="zh-TW" altLang="en-US">
                <a:latin typeface="標楷體" pitchFamily="65" charset="-120"/>
              </a:rPr>
              <a:t>在校學業成績全校排名百分比</a:t>
            </a: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BBB1B3E-5627-4972-A1C5-B87AA1FBC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1507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F6D8534-826D-464A-8CEA-B93EF383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28"/>
          <a:stretch/>
        </p:blipFill>
        <p:spPr>
          <a:xfrm>
            <a:off x="0" y="1867"/>
            <a:ext cx="9144000" cy="685613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1391046-9EB7-41A1-8904-132952A5510F}"/>
              </a:ext>
            </a:extLst>
          </p:cNvPr>
          <p:cNvSpPr/>
          <p:nvPr/>
        </p:nvSpPr>
        <p:spPr bwMode="auto">
          <a:xfrm>
            <a:off x="4355976" y="4417448"/>
            <a:ext cx="22027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747490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圖: 替代程序 5">
            <a:extLst>
              <a:ext uri="{FF2B5EF4-FFF2-40B4-BE49-F238E27FC236}">
                <a16:creationId xmlns:a16="http://schemas.microsoft.com/office/drawing/2014/main" id="{E7F41B4B-F19F-44C5-8E49-2BC26A1F351E}"/>
              </a:ext>
            </a:extLst>
          </p:cNvPr>
          <p:cNvSpPr/>
          <p:nvPr/>
        </p:nvSpPr>
        <p:spPr>
          <a:xfrm>
            <a:off x="107504" y="19751"/>
            <a:ext cx="1872208" cy="7200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年第一次</a:t>
            </a:r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模擬面試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76AD98-2E68-4BEC-A079-ECE7754125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63" y="0"/>
            <a:ext cx="4815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0406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圖: 替代程序 2">
            <a:extLst>
              <a:ext uri="{FF2B5EF4-FFF2-40B4-BE49-F238E27FC236}">
                <a16:creationId xmlns:a16="http://schemas.microsoft.com/office/drawing/2014/main" id="{F14E6F7F-91EB-48B9-960E-6FBF23A63ABD}"/>
              </a:ext>
            </a:extLst>
          </p:cNvPr>
          <p:cNvSpPr/>
          <p:nvPr/>
        </p:nvSpPr>
        <p:spPr>
          <a:xfrm>
            <a:off x="-15047" y="31789"/>
            <a:ext cx="1562711" cy="7200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年第二次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模擬面試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5F0DF4-3025-4F6F-BCB9-001FBCC4AA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081" y="0"/>
            <a:ext cx="53858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0B53E-B9F4-4548-955D-1F663045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115</a:t>
            </a:r>
            <a:r>
              <a:rPr lang="zh-TW" altLang="en-US" dirty="0">
                <a:solidFill>
                  <a:srgbClr val="FF0000"/>
                </a:solidFill>
              </a:rPr>
              <a:t>年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3310D3-63D4-4CF1-9502-CE07CC8E6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234254"/>
            <a:ext cx="4428000" cy="2490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BFA201D-6684-4C6E-BEC3-694130708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23" y="1234254"/>
            <a:ext cx="4428000" cy="24907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61E353-3A58-4DC3-8A70-55CD303E3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861048"/>
            <a:ext cx="4428000" cy="24907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952839-8261-4722-9EB6-839051FAF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3861048"/>
            <a:ext cx="4428000" cy="24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108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6510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4000" b="1" dirty="0">
                <a:solidFill>
                  <a:srgbClr val="0000FF"/>
                </a:solidFill>
              </a:rPr>
              <a:t>邀請大學教授蒞校講座及指導高三同學備審及面試準備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111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學年度</a:t>
            </a:r>
            <a:r>
              <a:rPr lang="zh-TW" altLang="en-US" sz="3600" dirty="0">
                <a:latin typeface="+mn-ea"/>
              </a:rPr>
              <a:t>共計邀請</a:t>
            </a:r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145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位</a:t>
            </a:r>
            <a:r>
              <a:rPr lang="zh-TW" altLang="en-US" sz="3600" dirty="0">
                <a:latin typeface="+mn-ea"/>
              </a:rPr>
              <a:t>大學教授</a:t>
            </a:r>
            <a:endParaRPr lang="en-US" altLang="zh-TW" sz="3600" dirty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112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學年度</a:t>
            </a:r>
            <a:r>
              <a:rPr lang="zh-TW" altLang="en-US" sz="3600" dirty="0">
                <a:latin typeface="+mn-ea"/>
              </a:rPr>
              <a:t>共計邀請</a:t>
            </a:r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166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位</a:t>
            </a:r>
            <a:r>
              <a:rPr lang="zh-TW" altLang="en-US" sz="3600" dirty="0">
                <a:latin typeface="+mn-ea"/>
              </a:rPr>
              <a:t>大學教授</a:t>
            </a:r>
            <a:endParaRPr lang="en-US" altLang="zh-TW" sz="3600" b="1" dirty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113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學年度</a:t>
            </a:r>
            <a:r>
              <a:rPr lang="zh-TW" altLang="en-US" sz="3600" dirty="0">
                <a:latin typeface="+mn-ea"/>
              </a:rPr>
              <a:t>共計邀請</a:t>
            </a:r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120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位</a:t>
            </a:r>
            <a:r>
              <a:rPr lang="zh-TW" altLang="en-US" sz="3600" dirty="0">
                <a:latin typeface="+mn-ea"/>
              </a:rPr>
              <a:t>大學教授</a:t>
            </a:r>
            <a:r>
              <a:rPr lang="zh-TW" altLang="en-US" sz="3600" b="1" dirty="0">
                <a:latin typeface="+mn-ea"/>
              </a:rPr>
              <a:t> </a:t>
            </a:r>
            <a:endParaRPr lang="en-US" altLang="zh-TW" sz="3600" b="1" dirty="0">
              <a:latin typeface="+mn-ea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pPr algn="ctr"/>
            <a:endParaRPr lang="en-US" altLang="zh-TW" b="1" dirty="0">
              <a:solidFill>
                <a:srgbClr val="FF00FF"/>
              </a:solidFill>
              <a:latin typeface="Apple LiGothic Medium"/>
              <a:ea typeface="Apple LiGothic Medium"/>
              <a:cs typeface="Apple LiGothic Medium"/>
            </a:endParaRPr>
          </a:p>
          <a:p>
            <a:pPr marL="0" indent="0" algn="ctr">
              <a:buNone/>
            </a:pPr>
            <a:endParaRPr lang="en-US" altLang="zh-TW" b="1" dirty="0">
              <a:solidFill>
                <a:srgbClr val="FF00FF"/>
              </a:solidFill>
              <a:latin typeface="Apple LiGothic Medium"/>
              <a:ea typeface="Apple LiGothic Medium"/>
              <a:cs typeface="Apple LiGothic Medium"/>
            </a:endParaRPr>
          </a:p>
          <a:p>
            <a:pPr marL="0" indent="0" algn="ctr">
              <a:buNone/>
            </a:pPr>
            <a:r>
              <a:rPr lang="zh-TW" altLang="en-US" sz="4400" b="1" dirty="0">
                <a:solidFill>
                  <a:srgbClr val="FF00FF"/>
                </a:solidFill>
                <a:latin typeface="Apple LiGothic Medium"/>
                <a:ea typeface="Apple LiGothic Medium"/>
                <a:cs typeface="Apple LiGothic Medium"/>
              </a:rPr>
              <a:t>所以，</a:t>
            </a:r>
            <a:endParaRPr lang="en-US" altLang="zh-TW" sz="4400" b="1" dirty="0">
              <a:solidFill>
                <a:srgbClr val="FF00FF"/>
              </a:solidFill>
              <a:latin typeface="Apple LiGothic Medium"/>
              <a:ea typeface="Apple LiGothic Medium"/>
              <a:cs typeface="Apple LiGothic Medium"/>
            </a:endParaRPr>
          </a:p>
          <a:p>
            <a:pPr marL="0" indent="0" algn="ctr">
              <a:buNone/>
            </a:pPr>
            <a:r>
              <a:rPr lang="zh-TW" altLang="en-US" sz="4400" b="1" dirty="0">
                <a:solidFill>
                  <a:srgbClr val="FF00FF"/>
                </a:solidFill>
                <a:latin typeface="Apple LiGothic Medium"/>
                <a:ea typeface="Apple LiGothic Medium"/>
                <a:cs typeface="Apple LiGothic Medium"/>
              </a:rPr>
              <a:t>你，一定要來路中！</a:t>
            </a:r>
            <a:endParaRPr lang="zh-TW" altLang="en-US" sz="4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388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6048672" cy="706437"/>
          </a:xfrm>
        </p:spPr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solidFill>
                <a:srgbClr val="CCFF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0" y="2060575"/>
            <a:ext cx="80645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kern="0" dirty="0"/>
              <a:t>  </a:t>
            </a:r>
            <a:r>
              <a:rPr lang="zh-TW" altLang="zh-TW" sz="3600" kern="0" dirty="0">
                <a:solidFill>
                  <a:srgbClr val="C00000"/>
                </a:solidFill>
                <a:latin typeface="+mj-ea"/>
                <a:ea typeface="+mj-ea"/>
              </a:rPr>
              <a:t>繁星入學</a:t>
            </a:r>
            <a:r>
              <a:rPr lang="zh-TW" altLang="en-US" sz="3600" kern="0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zh-TW" altLang="zh-TW" sz="3600" kern="0" dirty="0">
                <a:latin typeface="+mj-ea"/>
                <a:ea typeface="+mj-ea"/>
              </a:rPr>
              <a:t>是</a:t>
            </a:r>
            <a:r>
              <a:rPr lang="zh-TW" altLang="en-US" sz="3600" kern="0" dirty="0">
                <a:latin typeface="+mj-ea"/>
                <a:ea typeface="+mj-ea"/>
              </a:rPr>
              <a:t> 推行高中</a:t>
            </a:r>
            <a:r>
              <a:rPr lang="zh-TW" altLang="zh-TW" sz="3600" kern="0" dirty="0">
                <a:latin typeface="+mj-ea"/>
                <a:ea typeface="+mj-ea"/>
              </a:rPr>
              <a:t>社區</a:t>
            </a:r>
            <a:r>
              <a:rPr lang="zh-TW" altLang="en-US" sz="3600" kern="0" dirty="0">
                <a:latin typeface="+mj-ea"/>
                <a:ea typeface="+mj-ea"/>
              </a:rPr>
              <a:t>化</a:t>
            </a:r>
            <a:r>
              <a:rPr lang="zh-TW" altLang="zh-TW" sz="3600" kern="0" dirty="0">
                <a:latin typeface="+mj-ea"/>
                <a:ea typeface="+mj-ea"/>
              </a:rPr>
              <a:t>的</a:t>
            </a:r>
            <a:r>
              <a:rPr lang="zh-TW" altLang="en-US" sz="3600" kern="0" dirty="0">
                <a:latin typeface="+mj-ea"/>
                <a:ea typeface="+mj-ea"/>
              </a:rPr>
              <a:t>配套</a:t>
            </a:r>
            <a:endParaRPr lang="en-US" altLang="zh-TW" sz="3600" kern="0" dirty="0"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kern="0" dirty="0">
                <a:latin typeface="+mj-ea"/>
                <a:ea typeface="+mj-ea"/>
              </a:rPr>
              <a:t>             </a:t>
            </a:r>
            <a:r>
              <a:rPr lang="zh-TW" altLang="zh-TW" sz="3600" kern="0" dirty="0">
                <a:latin typeface="+mj-ea"/>
                <a:ea typeface="+mj-ea"/>
              </a:rPr>
              <a:t>鼓勵就近入學的</a:t>
            </a:r>
            <a:r>
              <a:rPr lang="zh-TW" altLang="en-US" sz="3600" kern="0" dirty="0">
                <a:latin typeface="+mj-ea"/>
                <a:ea typeface="+mj-ea"/>
              </a:rPr>
              <a:t>政策</a:t>
            </a:r>
            <a:r>
              <a:rPr lang="zh-TW" altLang="zh-TW" sz="3600" kern="0" dirty="0">
                <a:latin typeface="+mj-ea"/>
                <a:ea typeface="+mj-ea"/>
              </a:rPr>
              <a:t>。</a:t>
            </a:r>
            <a:endParaRPr lang="en-US" altLang="zh-TW" sz="3600" kern="0" dirty="0"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sz="3600" kern="0" dirty="0">
              <a:ea typeface="文鼎粗隸" panose="02010609010101010101" pitchFamily="49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kern="0" dirty="0">
                <a:ea typeface="文鼎粗隸" panose="02010609010101010101" pitchFamily="49" charset="-120"/>
              </a:rPr>
              <a:t>              </a:t>
            </a:r>
            <a:r>
              <a:rPr lang="en-US" altLang="zh-TW" sz="3600" kern="0" dirty="0">
                <a:latin typeface="+mj-ea"/>
                <a:ea typeface="+mj-ea"/>
              </a:rPr>
              <a:t>----</a:t>
            </a:r>
            <a:r>
              <a:rPr lang="zh-TW" altLang="en-US" sz="3600" kern="0" dirty="0">
                <a:latin typeface="+mj-ea"/>
                <a:ea typeface="+mj-ea"/>
              </a:rPr>
              <a:t> 優先篩選校排</a:t>
            </a:r>
            <a:r>
              <a:rPr lang="en-US" altLang="zh-TW" sz="3600" kern="0" dirty="0">
                <a:latin typeface="+mj-ea"/>
                <a:ea typeface="+mj-ea"/>
              </a:rPr>
              <a:t>(%)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kern="0" dirty="0">
                <a:latin typeface="Calibri"/>
                <a:ea typeface="文鼎粗隸" panose="02010609010101010101" pitchFamily="49" charset="-120"/>
              </a:rPr>
              <a:t>              </a:t>
            </a:r>
            <a:r>
              <a:rPr lang="en-US" altLang="zh-TW" sz="3600" kern="0" dirty="0">
                <a:latin typeface="+mj-ea"/>
                <a:ea typeface="+mj-ea"/>
              </a:rPr>
              <a:t>----</a:t>
            </a:r>
            <a:r>
              <a:rPr lang="zh-TW" altLang="en-US" sz="3600" kern="0" dirty="0">
                <a:latin typeface="+mj-ea"/>
                <a:ea typeface="+mj-ea"/>
              </a:rPr>
              <a:t> 級分不等價                </a:t>
            </a:r>
            <a:endParaRPr lang="zh-TW" altLang="zh-TW" sz="3600" kern="0" dirty="0">
              <a:latin typeface="+mj-ea"/>
              <a:ea typeface="+mj-ea"/>
            </a:endParaRPr>
          </a:p>
          <a:p>
            <a:pPr marL="0" indent="0">
              <a:buFontTx/>
              <a:buNone/>
            </a:pPr>
            <a:endParaRPr lang="en-US" altLang="zh-TW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717032"/>
            <a:ext cx="2072942" cy="22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4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9642" y="1916832"/>
            <a:ext cx="8229600" cy="4525963"/>
          </a:xfrm>
        </p:spPr>
        <p:txBody>
          <a:bodyPr/>
          <a:lstStyle/>
          <a:p>
            <a:pPr lvl="0" eaLnBrk="1" hangingPunct="1">
              <a:buNone/>
              <a:defRPr/>
            </a:pPr>
            <a:r>
              <a:rPr lang="zh-TW" altLang="zh-TW" b="1" dirty="0">
                <a:solidFill>
                  <a:srgbClr val="FF0000"/>
                </a:solidFill>
                <a:latin typeface="+mj-ea"/>
                <a:ea typeface="+mj-ea"/>
              </a:rPr>
              <a:t>小而美的規模：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lvl="0" eaLnBrk="1" hangingPunct="1">
              <a:buNone/>
              <a:defRPr/>
            </a:pPr>
            <a:endParaRPr lang="en-US" altLang="zh-TW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lvl="0" eaLnBrk="1" hangingPunct="1">
              <a:buNone/>
              <a:defRPr/>
            </a:pPr>
            <a:r>
              <a:rPr lang="zh-TW" altLang="en-US" dirty="0">
                <a:latin typeface="+mj-ea"/>
                <a:ea typeface="+mj-ea"/>
              </a:rPr>
              <a:t>    </a:t>
            </a:r>
            <a:r>
              <a:rPr lang="zh-TW" altLang="zh-TW" dirty="0">
                <a:latin typeface="+mj-ea"/>
                <a:ea typeface="+mj-ea"/>
              </a:rPr>
              <a:t>行政、老師都認識大部分高中孩子</a:t>
            </a:r>
            <a:endParaRPr lang="en-US" altLang="zh-TW" dirty="0">
              <a:latin typeface="+mj-ea"/>
              <a:ea typeface="+mj-ea"/>
            </a:endParaRPr>
          </a:p>
          <a:p>
            <a:pPr lvl="0" eaLnBrk="1" hangingPunct="1">
              <a:buNone/>
              <a:defRPr/>
            </a:pPr>
            <a:r>
              <a:rPr lang="zh-TW" altLang="en-US" dirty="0">
                <a:latin typeface="+mj-ea"/>
                <a:ea typeface="+mj-ea"/>
              </a:rPr>
              <a:t>    </a:t>
            </a:r>
            <a:r>
              <a:rPr lang="zh-TW" altLang="zh-TW" dirty="0">
                <a:latin typeface="+mj-ea"/>
                <a:ea typeface="+mj-ea"/>
              </a:rPr>
              <a:t>把每個學生帶起來。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327545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z="3600" dirty="0">
                <a:solidFill>
                  <a:schemeClr val="tx2"/>
                </a:solidFill>
                <a:latin typeface="+mj-ea"/>
                <a:ea typeface="+mj-ea"/>
              </a:rPr>
              <a:t>時間管理</a:t>
            </a:r>
            <a:endParaRPr lang="en-US" altLang="zh-TW" sz="3600" dirty="0">
              <a:solidFill>
                <a:schemeClr val="tx2"/>
              </a:solidFill>
              <a:latin typeface="+mj-ea"/>
              <a:ea typeface="+mj-ea"/>
            </a:endParaRPr>
          </a:p>
          <a:p>
            <a:pPr lvl="0"/>
            <a:r>
              <a:rPr lang="zh-TW" altLang="zh-TW" dirty="0">
                <a:solidFill>
                  <a:srgbClr val="008000"/>
                </a:solidFill>
                <a:latin typeface="+mj-ea"/>
                <a:ea typeface="+mj-ea"/>
              </a:rPr>
              <a:t>省去通勤帶來的時間</a:t>
            </a:r>
            <a:endParaRPr lang="en-US" altLang="zh-TW" dirty="0">
              <a:solidFill>
                <a:srgbClr val="008000"/>
              </a:solidFill>
              <a:latin typeface="+mj-ea"/>
              <a:ea typeface="+mj-ea"/>
            </a:endParaRPr>
          </a:p>
          <a:p>
            <a:pPr lvl="0"/>
            <a:r>
              <a:rPr lang="zh-TW" altLang="zh-TW" dirty="0">
                <a:solidFill>
                  <a:srgbClr val="993300"/>
                </a:solidFill>
                <a:latin typeface="+mj-ea"/>
                <a:ea typeface="+mj-ea"/>
              </a:rPr>
              <a:t>體力虛耗</a:t>
            </a:r>
            <a:endParaRPr lang="en-US" altLang="zh-TW" dirty="0">
              <a:solidFill>
                <a:srgbClr val="993300"/>
              </a:solidFill>
              <a:latin typeface="+mj-ea"/>
              <a:ea typeface="+mj-ea"/>
            </a:endParaRPr>
          </a:p>
          <a:p>
            <a:pPr lvl="0"/>
            <a:r>
              <a:rPr lang="zh-TW" altLang="en-US" dirty="0">
                <a:solidFill>
                  <a:srgbClr val="0000CC"/>
                </a:solidFill>
                <a:latin typeface="+mj-ea"/>
                <a:ea typeface="+mj-ea"/>
              </a:rPr>
              <a:t>補習的考量</a:t>
            </a:r>
            <a:endParaRPr lang="en-US" altLang="zh-TW" dirty="0">
              <a:solidFill>
                <a:srgbClr val="0000CC"/>
              </a:solidFill>
              <a:latin typeface="+mj-ea"/>
              <a:ea typeface="+mj-ea"/>
            </a:endParaRPr>
          </a:p>
          <a:p>
            <a:pPr lvl="0"/>
            <a:r>
              <a:rPr lang="zh-TW" altLang="zh-TW" dirty="0">
                <a:solidFill>
                  <a:srgbClr val="0070C0"/>
                </a:solidFill>
                <a:latin typeface="+mj-ea"/>
                <a:ea typeface="+mj-ea"/>
              </a:rPr>
              <a:t>培養健康的身心及時間管理。</a:t>
            </a:r>
          </a:p>
        </p:txBody>
      </p:sp>
    </p:spTree>
    <p:extLst>
      <p:ext uri="{BB962C8B-B14F-4D97-AF65-F5344CB8AC3E}">
        <p14:creationId xmlns:p14="http://schemas.microsoft.com/office/powerpoint/2010/main" val="34522704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700808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zh-TW" dirty="0">
                <a:solidFill>
                  <a:srgbClr val="C00000"/>
                </a:solidFill>
                <a:latin typeface="+mj-ea"/>
                <a:ea typeface="+mj-ea"/>
              </a:rPr>
              <a:t>孩子</a:t>
            </a:r>
            <a:r>
              <a:rPr lang="zh-TW" altLang="en-US" dirty="0">
                <a:solidFill>
                  <a:srgbClr val="C00000"/>
                </a:solidFill>
                <a:latin typeface="+mj-ea"/>
                <a:ea typeface="+mj-ea"/>
              </a:rPr>
              <a:t>多元</a:t>
            </a:r>
            <a:r>
              <a:rPr lang="zh-TW" altLang="zh-TW" dirty="0">
                <a:solidFill>
                  <a:srgbClr val="C00000"/>
                </a:solidFill>
                <a:latin typeface="+mj-ea"/>
                <a:ea typeface="+mj-ea"/>
              </a:rPr>
              <a:t>適性發展</a:t>
            </a:r>
            <a:endParaRPr lang="en-US" altLang="zh-TW" dirty="0">
              <a:solidFill>
                <a:srgbClr val="C00000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zh-TW" dirty="0">
                <a:solidFill>
                  <a:srgbClr val="0000CC"/>
                </a:solidFill>
                <a:latin typeface="+mj-ea"/>
                <a:ea typeface="+mj-ea"/>
              </a:rPr>
              <a:t>有試探課程、加深加廣課程、</a:t>
            </a:r>
            <a:endParaRPr lang="en-US" altLang="zh-TW" dirty="0">
              <a:solidFill>
                <a:srgbClr val="0000CC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>
                <a:solidFill>
                  <a:srgbClr val="0000CC"/>
                </a:solidFill>
                <a:latin typeface="+mj-ea"/>
                <a:ea typeface="+mj-ea"/>
              </a:rPr>
              <a:t>    </a:t>
            </a:r>
            <a:r>
              <a:rPr lang="zh-TW" altLang="zh-TW" dirty="0">
                <a:solidFill>
                  <a:srgbClr val="0000CC"/>
                </a:solidFill>
                <a:latin typeface="+mj-ea"/>
                <a:ea typeface="+mj-ea"/>
              </a:rPr>
              <a:t>各項跨域活動</a:t>
            </a:r>
            <a:endParaRPr lang="en-US" altLang="zh-TW" dirty="0">
              <a:solidFill>
                <a:srgbClr val="0000CC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zh-TW" dirty="0">
                <a:latin typeface="+mj-ea"/>
                <a:ea typeface="+mj-ea"/>
              </a:rPr>
              <a:t>教師社群兩度榮獲教育部</a:t>
            </a:r>
            <a:endParaRPr lang="en-US" altLang="zh-TW" dirty="0"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>
                <a:latin typeface="+mj-ea"/>
                <a:ea typeface="+mj-ea"/>
              </a:rPr>
              <a:t>    </a:t>
            </a:r>
            <a:r>
              <a:rPr lang="zh-TW" altLang="zh-TW" dirty="0">
                <a:latin typeface="+mj-ea"/>
                <a:ea typeface="+mj-ea"/>
              </a:rPr>
              <a:t>教學卓越獎金牌獎</a:t>
            </a:r>
            <a:endParaRPr lang="en-US" altLang="zh-TW" dirty="0"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>
                <a:solidFill>
                  <a:srgbClr val="993300"/>
                </a:solidFill>
                <a:latin typeface="+mj-ea"/>
                <a:ea typeface="+mj-ea"/>
              </a:rPr>
              <a:t>優良師資</a:t>
            </a:r>
            <a:r>
              <a:rPr lang="zh-TW" altLang="zh-TW" dirty="0">
                <a:solidFill>
                  <a:srgbClr val="993300"/>
                </a:solidFill>
                <a:latin typeface="+mj-ea"/>
                <a:ea typeface="+mj-ea"/>
              </a:rPr>
              <a:t>利於同學學習歷程的充實</a:t>
            </a:r>
            <a:r>
              <a:rPr lang="zh-TW" altLang="zh-TW" dirty="0">
                <a:latin typeface="+mj-ea"/>
                <a:ea typeface="+mj-ea"/>
              </a:rPr>
              <a:t>。</a:t>
            </a:r>
            <a:endParaRPr lang="en-US" altLang="zh-TW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964870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1916832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>
                <a:solidFill>
                  <a:srgbClr val="C00000"/>
                </a:solidFill>
                <a:latin typeface="+mj-ea"/>
                <a:ea typeface="+mj-ea"/>
              </a:rPr>
              <a:t>北高雄唯一市立</a:t>
            </a:r>
            <a:r>
              <a:rPr lang="zh-TW" altLang="zh-TW" dirty="0">
                <a:solidFill>
                  <a:srgbClr val="C00000"/>
                </a:solidFill>
                <a:latin typeface="+mj-ea"/>
                <a:ea typeface="+mj-ea"/>
              </a:rPr>
              <a:t>優質高中</a:t>
            </a:r>
            <a:r>
              <a:rPr lang="zh-TW" altLang="en-US" dirty="0">
                <a:solidFill>
                  <a:srgbClr val="C00000"/>
                </a:solidFill>
                <a:latin typeface="+mj-ea"/>
                <a:ea typeface="+mj-ea"/>
              </a:rPr>
              <a:t>       </a:t>
            </a:r>
            <a:endParaRPr lang="en-US" altLang="zh-TW" dirty="0">
              <a:solidFill>
                <a:srgbClr val="C00000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>
                <a:solidFill>
                  <a:srgbClr val="0000CC"/>
                </a:solidFill>
                <a:latin typeface="+mj-ea"/>
                <a:ea typeface="+mj-ea"/>
              </a:rPr>
              <a:t>高雄縣時代迄今的優質化高中</a:t>
            </a:r>
            <a:endParaRPr lang="en-US" altLang="zh-TW" dirty="0">
              <a:solidFill>
                <a:srgbClr val="0000CC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zh-TW" dirty="0">
                <a:solidFill>
                  <a:srgbClr val="993300"/>
                </a:solidFill>
                <a:latin typeface="+mj-ea"/>
                <a:ea typeface="+mj-ea"/>
              </a:rPr>
              <a:t>優質化高中前導學校</a:t>
            </a:r>
            <a:endParaRPr lang="en-US" altLang="zh-TW" dirty="0">
              <a:solidFill>
                <a:srgbClr val="993300"/>
              </a:solidFill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zh-TW" dirty="0">
                <a:latin typeface="+mj-ea"/>
                <a:ea typeface="+mj-ea"/>
              </a:rPr>
              <a:t>北高雄創新學園的高中領頭羊</a:t>
            </a:r>
            <a:endParaRPr lang="en-US" altLang="zh-TW" dirty="0">
              <a:latin typeface="+mj-ea"/>
              <a:ea typeface="+mj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zh-TW" dirty="0">
                <a:solidFill>
                  <a:srgbClr val="FF0000"/>
                </a:solidFill>
                <a:latin typeface="+mj-ea"/>
                <a:ea typeface="+mj-ea"/>
              </a:rPr>
              <a:t>計畫資源充足，社區支持系統穩定</a:t>
            </a:r>
            <a:r>
              <a:rPr lang="zh-TW" altLang="zh-TW" dirty="0">
                <a:latin typeface="+mj-ea"/>
                <a:ea typeface="+mj-ea"/>
              </a:rPr>
              <a:t>。</a:t>
            </a:r>
            <a:endParaRPr lang="en-US" altLang="zh-TW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23577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zh-TW" b="1" dirty="0">
                <a:solidFill>
                  <a:srgbClr val="C00000"/>
                </a:solidFill>
              </a:rPr>
              <a:t>校車專車路線，交通車優勢</a:t>
            </a:r>
            <a:endParaRPr lang="en-US" altLang="zh-TW" b="1" dirty="0">
              <a:solidFill>
                <a:srgbClr val="C00000"/>
              </a:solidFill>
            </a:endParaRPr>
          </a:p>
          <a:p>
            <a:endParaRPr lang="en-US" altLang="zh-TW" b="1" dirty="0">
              <a:solidFill>
                <a:srgbClr val="C00000"/>
              </a:solidFill>
            </a:endParaRPr>
          </a:p>
          <a:p>
            <a:r>
              <a:rPr lang="zh-TW" altLang="zh-TW" sz="2800" dirty="0"/>
              <a:t>位居北高雄交通方便鐵路公路及</a:t>
            </a:r>
            <a:r>
              <a:rPr lang="en-US" altLang="zh-TW" sz="2800" dirty="0">
                <a:solidFill>
                  <a:srgbClr val="FF0000"/>
                </a:solidFill>
              </a:rPr>
              <a:t>9</a:t>
            </a:r>
            <a:r>
              <a:rPr lang="zh-TW" altLang="zh-TW" sz="2800" dirty="0">
                <a:solidFill>
                  <a:srgbClr val="FF0000"/>
                </a:solidFill>
              </a:rPr>
              <a:t>線校車</a:t>
            </a:r>
            <a:r>
              <a:rPr lang="zh-TW" altLang="zh-TW" sz="2800" dirty="0"/>
              <a:t>專車均可抵達本校。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詳看文宣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  <a:endParaRPr lang="zh-TW" altLang="zh-TW" sz="2800" dirty="0">
              <a:solidFill>
                <a:srgbClr val="FF0000"/>
              </a:solidFill>
            </a:endParaRPr>
          </a:p>
          <a:p>
            <a:r>
              <a:rPr lang="zh-TW" altLang="zh-TW" sz="2800" dirty="0"/>
              <a:t>公車</a:t>
            </a:r>
            <a:r>
              <a:rPr lang="zh-TW" altLang="zh-TW" sz="2800" b="1" dirty="0">
                <a:solidFill>
                  <a:srgbClr val="FF0000"/>
                </a:solidFill>
              </a:rPr>
              <a:t>紅</a:t>
            </a:r>
            <a:r>
              <a:rPr lang="en-US" altLang="zh-TW" sz="2800" dirty="0">
                <a:solidFill>
                  <a:srgbClr val="FF0000"/>
                </a:solidFill>
              </a:rPr>
              <a:t>71</a:t>
            </a:r>
            <a:r>
              <a:rPr lang="en-US" altLang="zh-TW" sz="2800" dirty="0"/>
              <a:t>,</a:t>
            </a:r>
            <a:r>
              <a:rPr lang="zh-TW" altLang="zh-TW" sz="2800" b="1" dirty="0">
                <a:solidFill>
                  <a:srgbClr val="FF0000"/>
                </a:solidFill>
              </a:rPr>
              <a:t>紅</a:t>
            </a:r>
            <a:r>
              <a:rPr lang="en-US" altLang="zh-TW" sz="2800" dirty="0">
                <a:solidFill>
                  <a:srgbClr val="FF0000"/>
                </a:solidFill>
              </a:rPr>
              <a:t>69D</a:t>
            </a:r>
            <a:r>
              <a:rPr lang="zh-TW" altLang="zh-TW" sz="2800" dirty="0"/>
              <a:t>到路竹高中；</a:t>
            </a:r>
            <a:r>
              <a:rPr lang="en-US" altLang="zh-TW" sz="2800" dirty="0">
                <a:solidFill>
                  <a:srgbClr val="FF0000"/>
                </a:solidFill>
              </a:rPr>
              <a:t>8041C</a:t>
            </a:r>
            <a:r>
              <a:rPr lang="zh-TW" altLang="zh-TW" sz="2800" dirty="0"/>
              <a:t>高雄客運鳳山起站，終點新達港，中途停靠省道南路竹站；</a:t>
            </a:r>
            <a:r>
              <a:rPr lang="en-US" altLang="zh-TW" sz="2800" dirty="0">
                <a:solidFill>
                  <a:srgbClr val="FF0000"/>
                </a:solidFill>
              </a:rPr>
              <a:t>8046</a:t>
            </a:r>
            <a:r>
              <a:rPr lang="zh-TW" altLang="zh-TW" sz="2800" dirty="0"/>
              <a:t>高雄客運高雄火車站起站，終點台南火車站，中途停靠省道南路竹站。</a:t>
            </a:r>
            <a:endParaRPr lang="zh-TW" altLang="zh-TW" sz="2800" dirty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58920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FF00FF"/>
                </a:solidFill>
              </a:rPr>
              <a:t>實驗班</a:t>
            </a:r>
            <a:endParaRPr lang="en-US" altLang="zh-TW" b="1" dirty="0">
              <a:solidFill>
                <a:srgbClr val="FF00FF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高雄市教育局百萬經費補助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每週兩節外師課程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zh-TW" altLang="en-US" b="1" dirty="0">
                <a:solidFill>
                  <a:srgbClr val="0070C0"/>
                </a:solidFill>
              </a:rPr>
              <a:t>免費！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每週六高雄大學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zh-TW" altLang="en-US" b="1" dirty="0">
                <a:solidFill>
                  <a:srgbClr val="0070C0"/>
                </a:solidFill>
              </a:rPr>
              <a:t>長榮大學課程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zh-TW" altLang="en-US" b="1" dirty="0">
                <a:solidFill>
                  <a:srgbClr val="0070C0"/>
                </a:solidFill>
              </a:rPr>
              <a:t>免費！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一堆實驗班快樂活動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zh-TW" altLang="en-US" b="1" dirty="0">
                <a:solidFill>
                  <a:srgbClr val="0070C0"/>
                </a:solidFill>
              </a:rPr>
              <a:t>無價！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超強師資讓你不需要補習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zh-TW" altLang="en-US" b="1" dirty="0">
                <a:solidFill>
                  <a:srgbClr val="0070C0"/>
                </a:solidFill>
              </a:rPr>
              <a:t>無價！</a:t>
            </a:r>
            <a:endParaRPr lang="en-US" altLang="zh-TW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FF00FF"/>
              </a:solidFill>
            </a:endParaRPr>
          </a:p>
          <a:p>
            <a:endParaRPr lang="zh-TW" altLang="en-US" dirty="0">
              <a:solidFill>
                <a:srgbClr val="FF00FF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269250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990000"/>
                </a:solidFill>
              </a:rPr>
              <a:t>普通班</a:t>
            </a:r>
            <a:endParaRPr lang="en-US" altLang="zh-TW" b="1" dirty="0">
              <a:solidFill>
                <a:srgbClr val="99000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多元特色課程，讓你邊玩邊做邊讀！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強大的大學申請資源，讓你輕鬆申請上大學！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第二外語：法語，德語，日語，韓文等！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r>
              <a:rPr lang="zh-TW" altLang="zh-TW" sz="2800" b="1" dirty="0">
                <a:solidFill>
                  <a:srgbClr val="0070C0"/>
                </a:solidFill>
              </a:rPr>
              <a:t>國際參訪及姊妹校交流</a:t>
            </a:r>
            <a:r>
              <a:rPr lang="en-US" altLang="zh-TW" sz="2800" b="1" dirty="0">
                <a:solidFill>
                  <a:srgbClr val="0070C0"/>
                </a:solidFill>
              </a:rPr>
              <a:t>(</a:t>
            </a:r>
            <a:r>
              <a:rPr lang="zh-TW" altLang="zh-TW" sz="2800" b="1" dirty="0">
                <a:solidFill>
                  <a:srgbClr val="0070C0"/>
                </a:solidFill>
              </a:rPr>
              <a:t>歐、美、日、韓等</a:t>
            </a:r>
            <a:r>
              <a:rPr lang="en-US" altLang="zh-TW" sz="2800" b="1" dirty="0">
                <a:solidFill>
                  <a:srgbClr val="0070C0"/>
                </a:solidFill>
              </a:rPr>
              <a:t>)</a:t>
            </a:r>
            <a:r>
              <a:rPr lang="zh-TW" altLang="zh-TW" sz="2800" b="1" dirty="0">
                <a:solidFill>
                  <a:srgbClr val="0070C0"/>
                </a:solidFill>
              </a:rPr>
              <a:t>，足球隊暑期東南亞國家移地訓練，拳擊隊規劃日本、大陸移地訓練。</a:t>
            </a:r>
          </a:p>
          <a:p>
            <a:r>
              <a:rPr lang="zh-TW" altLang="en-US" sz="2800" b="1" dirty="0">
                <a:solidFill>
                  <a:srgbClr val="0070C0"/>
                </a:solidFill>
              </a:rPr>
              <a:t>明日之星，學聯會，各類比賽讓你生活精彩！</a:t>
            </a:r>
          </a:p>
          <a:p>
            <a:endParaRPr lang="en-US" altLang="zh-TW" b="1" dirty="0">
              <a:solidFill>
                <a:srgbClr val="990000"/>
              </a:solidFill>
            </a:endParaRPr>
          </a:p>
          <a:p>
            <a:endParaRPr lang="zh-TW" altLang="en-US" dirty="0">
              <a:solidFill>
                <a:srgbClr val="990000"/>
              </a:solidFill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203575" y="27463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總結：選擇路中利多</a:t>
            </a:r>
            <a:r>
              <a:rPr lang="en-US" altLang="zh-TW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86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2F1D065-F5AC-4319-92FD-5DCD4BAA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6720"/>
            <a:ext cx="9144000" cy="51435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C763F328-327B-4D99-8852-642F7E2CDDF1}"/>
              </a:ext>
            </a:extLst>
          </p:cNvPr>
          <p:cNvSpPr txBox="1">
            <a:spLocks/>
          </p:cNvSpPr>
          <p:nvPr/>
        </p:nvSpPr>
        <p:spPr>
          <a:xfrm>
            <a:off x="3203575" y="274638"/>
            <a:ext cx="568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en-US" altLang="zh-TW" kern="0">
                <a:solidFill>
                  <a:srgbClr val="FFFF00"/>
                </a:solidFill>
              </a:rPr>
              <a:t>114</a:t>
            </a:r>
            <a:r>
              <a:rPr lang="zh-TW" altLang="en-US" kern="0">
                <a:solidFill>
                  <a:srgbClr val="FFFF00"/>
                </a:solidFill>
              </a:rPr>
              <a:t>年校友經驗分享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278171461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FF00FF"/>
                </a:solidFill>
              </a:rPr>
              <a:t>    所以，為什麼不要去讀明星學校？</a:t>
            </a:r>
            <a:endParaRPr lang="en-US" altLang="zh-TW" b="1" dirty="0">
              <a:solidFill>
                <a:srgbClr val="FF00FF"/>
              </a:solidFill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FF00FF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離家遠，時間浪費在通勤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大校競爭大，壓力大，繁星名額搶不到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讀路中，不用早起，睡飽飽，體力好</a:t>
            </a:r>
          </a:p>
          <a:p>
            <a:endParaRPr lang="zh-TW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8924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FF00FF"/>
                </a:solidFill>
              </a:rPr>
              <a:t>那為什麼不去讀職校？</a:t>
            </a:r>
            <a:endParaRPr lang="en-US" altLang="zh-TW" b="1" dirty="0">
              <a:solidFill>
                <a:srgbClr val="FF00FF"/>
              </a:solidFill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FF00FF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高中生組成份子溫馨簡單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想升科大，在職校還是要補習讀書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科大擴大對普通高中生招生名額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讀普通高中，大學科大一把抓！</a:t>
            </a:r>
          </a:p>
          <a:p>
            <a:endParaRPr lang="zh-TW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6036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FF00FF"/>
                </a:solidFill>
              </a:rPr>
              <a:t>你到底為什麼要去遠方受苦？</a:t>
            </a:r>
            <a:endParaRPr lang="en-US" altLang="zh-TW" b="1" dirty="0">
              <a:solidFill>
                <a:srgbClr val="FF00FF"/>
              </a:solidFill>
            </a:endParaRPr>
          </a:p>
          <a:p>
            <a:endParaRPr lang="en-US" altLang="zh-TW" b="1" dirty="0">
              <a:solidFill>
                <a:srgbClr val="FF00FF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讀高中不就是想要考個大學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選路中，人少壓力少，資源又無限多！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繁星無敵，就算要申請也別擔心！</a:t>
            </a:r>
            <a:endParaRPr lang="en-US" altLang="zh-TW" b="1" dirty="0">
              <a:solidFill>
                <a:srgbClr val="0070C0"/>
              </a:solidFill>
            </a:endParaRPr>
          </a:p>
          <a:p>
            <a:endParaRPr lang="zh-TW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1237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3968" y="26064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  <p:pic>
        <p:nvPicPr>
          <p:cNvPr id="3" name="圖片 2" descr="C:\Documents and Settings\USER\桌面\101下優均質化照片秘書\101下優質化\國際交流\加拿大教育局長來訪照片\加拿大教育局長照片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102049"/>
            <a:ext cx="3672408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633" y="3501008"/>
            <a:ext cx="4720071" cy="2667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P11006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974" y="1211015"/>
            <a:ext cx="3898402" cy="29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45102" y="2141567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</a:rPr>
              <a:t>外師授課及國際交流</a:t>
            </a:r>
          </a:p>
        </p:txBody>
      </p:sp>
    </p:spTree>
    <p:extLst>
      <p:ext uri="{BB962C8B-B14F-4D97-AF65-F5344CB8AC3E}">
        <p14:creationId xmlns:p14="http://schemas.microsoft.com/office/powerpoint/2010/main" val="21444595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 bwMode="auto">
          <a:xfrm>
            <a:off x="457200" y="5867400"/>
            <a:ext cx="8305800" cy="762000"/>
          </a:xfrm>
          <a:prstGeom prst="roundRect">
            <a:avLst/>
          </a:prstGeom>
          <a:solidFill>
            <a:srgbClr val="FEFCAC"/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51202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661D0D-676D-4A37-80EC-BB5DE556EB75}" type="slidenum">
              <a:rPr lang="zh-TW" altLang="en-US" smtClean="0">
                <a:latin typeface="Arial" pitchFamily="34" charset="0"/>
              </a:rPr>
              <a:pPr/>
              <a:t>154</a:t>
            </a:fld>
            <a:endParaRPr lang="en-US" altLang="zh-TW" dirty="0"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4876800" y="152400"/>
            <a:ext cx="3886200" cy="685800"/>
          </a:xfrm>
        </p:spPr>
        <p:txBody>
          <a:bodyPr/>
          <a:lstStyle/>
          <a:p>
            <a:pPr lvl="0" eaLnBrk="1" hangingPunct="1"/>
            <a:r>
              <a:rPr lang="zh-TW" altLang="en-US" sz="3600" b="0" kern="12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活動照片集錦</a:t>
            </a:r>
            <a:endParaRPr lang="zh-TW" altLang="en-US" sz="3600" b="0" kern="1200" dirty="0">
              <a:solidFill>
                <a:srgbClr val="000000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pic>
        <p:nvPicPr>
          <p:cNvPr id="51204" name="Picture 5" descr="評鑑底圖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26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990600"/>
            <a:ext cx="86106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sz="2000" b="1" dirty="0">
              <a:solidFill>
                <a:srgbClr val="00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b="1" dirty="0">
              <a:solidFill>
                <a:srgbClr val="000000"/>
              </a:solidFill>
            </a:endParaRPr>
          </a:p>
          <a:p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/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zh-TW" altLang="en-US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書卷 (水平) 7"/>
          <p:cNvSpPr/>
          <p:nvPr/>
        </p:nvSpPr>
        <p:spPr bwMode="auto">
          <a:xfrm>
            <a:off x="4343400" y="838200"/>
            <a:ext cx="4572000" cy="228600"/>
          </a:xfrm>
          <a:prstGeom prst="horizontalScroll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gray">
          <a:xfrm>
            <a:off x="304800" y="1069274"/>
            <a:ext cx="85344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華康隸書體"/>
                <a:ea typeface="華康隸書體"/>
                <a:cs typeface="華康隸書體"/>
              </a:rPr>
              <a:t>國際英語教育─與國際學校師生視訊交流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華康隸書體"/>
              <a:ea typeface="華康隸書體"/>
              <a:cs typeface="華康隸書體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57200" y="58674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★效益：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</a:rPr>
              <a:t>活化教學、有效教學、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英文會話能力的增進與運用、   </a:t>
            </a:r>
            <a:endParaRPr lang="en-US" altLang="zh-TW" sz="2400" b="1" dirty="0">
              <a:solidFill>
                <a:srgbClr val="CC0489"/>
              </a:solidFill>
              <a:latin typeface="+mn-ea"/>
              <a:ea typeface="+mn-ea"/>
            </a:endParaRPr>
          </a:p>
          <a:p>
            <a:r>
              <a:rPr lang="en-US" altLang="zh-TW" sz="2400" b="1" dirty="0">
                <a:solidFill>
                  <a:srgbClr val="CC0489"/>
                </a:solidFill>
                <a:latin typeface="+mn-ea"/>
                <a:ea typeface="+mn-ea"/>
              </a:rPr>
              <a:t>        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</a:rPr>
              <a:t>培養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國際英語菁英、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</a:rPr>
              <a:t>特色課程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、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</a:rPr>
              <a:t>提升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國際競合力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00034" y="3357562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烏克蘭學校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─烏克蘭學生以英文介紹其國家的文化特色，並手繪「我愛台灣」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14348" y="5500702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路竹高中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─英文老師先作連繫，讓學生分組討論、搜集資料、設計視訊內容</a:t>
            </a:r>
          </a:p>
        </p:txBody>
      </p:sp>
      <p:pic>
        <p:nvPicPr>
          <p:cNvPr id="19" name="圖片 18" descr="C:\Documents and Settings\USER\桌面\101下優均質化照片秘書\101下優質化\國際交流\國際教育視訊照片烏克蘭\烏克蘭國際視訊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571612"/>
            <a:ext cx="2857520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圖片 25" descr="C:\Documents and Settings\USER\桌面\101下優均質化照片秘書\101下優質化\國際交流\國際教育視訊照片烏克蘭\烏克蘭國際視訊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1500174"/>
            <a:ext cx="3000396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圖片 26" descr="C:\Documents and Settings\USER\桌面\101下優均質化照片秘書\101下優質化\國際交流\國際教育視訊照片烏克蘭\烏克蘭國際視訊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1643050"/>
            <a:ext cx="2571768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圖片 27" descr="C:\Documents and Settings\USER\桌面\101下優均質化照片秘書\101下優質化\國際交流\國際教育視訊照片烏克蘭\烏克蘭國際視訊9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786190"/>
            <a:ext cx="2786082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圖片 28" descr="C:\Documents and Settings\USER\桌面\101下優均質化照片秘書\101下優質化\國際交流\國際教育視訊照片烏克蘭\烏克蘭國際視訊6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571876"/>
            <a:ext cx="3071834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圖片 29" descr="C:\Documents and Settings\USER\桌面\101下優均質化照片秘書\101下優質化\國際交流\國際教育視訊照片烏克蘭\烏克蘭國際視訊5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3786190"/>
            <a:ext cx="2714644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85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7864" y="1123389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rgbClr val="FF0000"/>
                </a:solidFill>
              </a:rPr>
              <a:t>加拿大學生來訪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2290" name="圖片 73" descr="50035214_364379960779165_5258541585359962112_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7" y="1844824"/>
            <a:ext cx="4374387" cy="382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58433" y="587727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/>
              <a:t>加拿大同學與路中同學合照</a:t>
            </a:r>
          </a:p>
        </p:txBody>
      </p:sp>
      <p:pic>
        <p:nvPicPr>
          <p:cNvPr id="12291" name="圖片 74" descr="https://scontent-tpe1-1.xx.fbcdn.net/v/t1.15752-9/49759130_368639513924221_4175395320580014080_n.jpg?_nc_cat=105&amp;_nc_ht=scontent-tpe1-1.xx&amp;oh=ebe8a78cd48c963ee3bd0cbe816a06c7&amp;oe=5C8CC82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579" y="1858114"/>
            <a:ext cx="4602250" cy="379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724128" y="587727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/>
              <a:t>進行問答交流中，氣氛熱烈</a:t>
            </a:r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4283968" y="26064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078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2" descr="https://scontent-tpe1-1.xx.fbcdn.net/v/t1.15752-9/49656203_593448604402027_498354401203716096_n.jpg?_nc_cat=111&amp;_nc_ht=scontent-tpe1-1.xx&amp;oh=918e49256d1082f18980c882f5a6ac2c&amp;oe=5C931AE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559" y="1196752"/>
            <a:ext cx="468471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79" y="2378734"/>
            <a:ext cx="44164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47295" y="5075854"/>
            <a:ext cx="425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與日本學生交流體驗合照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83568" y="579798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日本浴衣體驗</a:t>
            </a:r>
          </a:p>
        </p:txBody>
      </p:sp>
      <p:sp>
        <p:nvSpPr>
          <p:cNvPr id="6" name="矩形 5"/>
          <p:cNvSpPr/>
          <p:nvPr/>
        </p:nvSpPr>
        <p:spPr>
          <a:xfrm>
            <a:off x="4283968" y="26064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9487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1117085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800" b="1" dirty="0">
                <a:solidFill>
                  <a:srgbClr val="FF0000"/>
                </a:solidFill>
              </a:rPr>
              <a:t>大手牽小手活動，與義守大學學生進行高雄城市探索活動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8194" name="圖片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998" y="2132856"/>
            <a:ext cx="270773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67544" y="587727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/>
              <a:t>【打聽在地的老故事】：訪問路邊的爺爺</a:t>
            </a:r>
            <a:endParaRPr lang="zh-TW" altLang="en-US" b="1" dirty="0"/>
          </a:p>
        </p:txBody>
      </p:sp>
      <p:pic>
        <p:nvPicPr>
          <p:cNvPr id="8195" name="圖片 6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059652"/>
            <a:ext cx="2736304" cy="364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436096" y="573877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/>
              <a:t>小組合力完成今日城市探索地圖，</a:t>
            </a:r>
            <a:endParaRPr lang="en-US" altLang="zh-TW" b="1" dirty="0"/>
          </a:p>
          <a:p>
            <a:r>
              <a:rPr lang="zh-TW" altLang="zh-TW" b="1" dirty="0"/>
              <a:t>並分享心得</a:t>
            </a:r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4283968" y="26064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1447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6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153303"/>
            <a:ext cx="4785660" cy="358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020280" y="1144019"/>
            <a:ext cx="50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800" b="1" dirty="0">
                <a:solidFill>
                  <a:srgbClr val="FF0000"/>
                </a:solidFill>
              </a:rPr>
              <a:t>大手牽小手活動，與義守大學學生進行高雄城市探索活動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9219" name="圖片 6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82" y="2348880"/>
            <a:ext cx="3743330" cy="281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0087" y="5373216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/>
              <a:t>【搭便車】：學生與好心人合照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5791360" y="587727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/>
              <a:t>全體大合照</a:t>
            </a:r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4283968" y="26064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3065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93" y="2420888"/>
            <a:ext cx="3575359" cy="268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413" y="2501636"/>
            <a:ext cx="3362353" cy="2520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56128" y="5332566"/>
            <a:ext cx="25922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CC"/>
                </a:solidFill>
                <a:latin typeface="+mj-ea"/>
                <a:ea typeface="+mj-ea"/>
              </a:rPr>
              <a:t>與溪埔國小師生合影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292080" y="53212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CC"/>
                </a:solidFill>
                <a:latin typeface="+mj-ea"/>
                <a:ea typeface="+mj-ea"/>
              </a:rPr>
              <a:t>與龍目國小師生合影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627784" y="1327749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00CC"/>
                </a:solidFill>
                <a:latin typeface="+mj-ea"/>
                <a:ea typeface="+mj-ea"/>
              </a:rPr>
              <a:t>數位遠距教學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936" y="27026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2602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2F1D065-F5AC-4319-92FD-5DCD4BAA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6720"/>
            <a:ext cx="9144000" cy="51435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3D04C46-43FC-4163-831C-FBBE36D6F212}"/>
              </a:ext>
            </a:extLst>
          </p:cNvPr>
          <p:cNvSpPr txBox="1">
            <a:spLocks/>
          </p:cNvSpPr>
          <p:nvPr/>
        </p:nvSpPr>
        <p:spPr>
          <a:xfrm>
            <a:off x="3203575" y="274638"/>
            <a:ext cx="568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en-US" altLang="zh-TW" kern="0">
                <a:solidFill>
                  <a:srgbClr val="FFFF00"/>
                </a:solidFill>
              </a:rPr>
              <a:t>114</a:t>
            </a:r>
            <a:r>
              <a:rPr lang="zh-TW" altLang="en-US" kern="0">
                <a:solidFill>
                  <a:srgbClr val="FFFF00"/>
                </a:solidFill>
              </a:rPr>
              <a:t>年校友經驗分享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419443286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55576" y="1327749"/>
            <a:ext cx="8247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00CC"/>
                </a:solidFill>
                <a:latin typeface="+mj-ea"/>
                <a:ea typeface="+mj-ea"/>
              </a:rPr>
              <a:t>雙語班</a:t>
            </a:r>
            <a:r>
              <a:rPr lang="en-US" altLang="zh-TW" sz="4400" b="1" dirty="0">
                <a:solidFill>
                  <a:srgbClr val="0000CC"/>
                </a:solidFill>
                <a:latin typeface="+mj-ea"/>
                <a:ea typeface="+mj-ea"/>
              </a:rPr>
              <a:t>—</a:t>
            </a:r>
            <a:r>
              <a:rPr lang="zh-TW" altLang="en-US" sz="4400" b="1" dirty="0">
                <a:solidFill>
                  <a:srgbClr val="0000CC"/>
                </a:solidFill>
                <a:latin typeface="+mj-ea"/>
                <a:ea typeface="+mj-ea"/>
              </a:rPr>
              <a:t>異國餐旅英文海報展</a:t>
            </a:r>
          </a:p>
        </p:txBody>
      </p:sp>
      <p:pic>
        <p:nvPicPr>
          <p:cNvPr id="12290" name="Picture 2" descr="Z:\6.照片類\108年\20191023   402 403餐旅英文海報展\S__1216348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28" y="2391621"/>
            <a:ext cx="4423851" cy="324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6.照片類\108年\20191023   402 403餐旅英文海報展\S__1216348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679" y="2391621"/>
            <a:ext cx="4325715" cy="324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131840" y="270263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5894232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131840" y="270263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  <p:pic>
        <p:nvPicPr>
          <p:cNvPr id="13314" name="Picture 2" descr="Z:\6.照片類\108年\20191214雙語班日文\20191214_0817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25858"/>
            <a:ext cx="81169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83768" y="1412775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00FF"/>
                </a:solidFill>
              </a:rPr>
              <a:t>第二外語</a:t>
            </a:r>
            <a:r>
              <a:rPr lang="en-US" altLang="zh-TW" sz="4400" b="1" dirty="0">
                <a:solidFill>
                  <a:srgbClr val="0000FF"/>
                </a:solidFill>
              </a:rPr>
              <a:t>—</a:t>
            </a:r>
            <a:r>
              <a:rPr lang="zh-TW" altLang="en-US" sz="4400" b="1" dirty="0">
                <a:solidFill>
                  <a:srgbClr val="0000FF"/>
                </a:solidFill>
              </a:rPr>
              <a:t>日文課</a:t>
            </a:r>
          </a:p>
        </p:txBody>
      </p:sp>
    </p:spTree>
    <p:extLst>
      <p:ext uri="{BB962C8B-B14F-4D97-AF65-F5344CB8AC3E}">
        <p14:creationId xmlns:p14="http://schemas.microsoft.com/office/powerpoint/2010/main" val="146065807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5" y="1772816"/>
            <a:ext cx="288333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145" y="2672916"/>
            <a:ext cx="2612383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6191" y="4293096"/>
            <a:ext cx="2589458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4401312" y="1412776"/>
            <a:ext cx="4275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+mj-ea"/>
                <a:ea typeface="+mj-ea"/>
              </a:rPr>
              <a:t>路中特色課程</a:t>
            </a:r>
            <a:r>
              <a:rPr lang="en-US" altLang="zh-TW" sz="2400" b="1" dirty="0">
                <a:solidFill>
                  <a:srgbClr val="0000FF"/>
                </a:solidFill>
                <a:latin typeface="+mj-ea"/>
                <a:ea typeface="+mj-ea"/>
              </a:rPr>
              <a:t>----</a:t>
            </a:r>
            <a:r>
              <a:rPr lang="zh-TW" altLang="en-US" sz="2400" b="1" dirty="0">
                <a:solidFill>
                  <a:srgbClr val="0000FF"/>
                </a:solidFill>
                <a:latin typeface="+mj-ea"/>
                <a:ea typeface="+mj-ea"/>
              </a:rPr>
              <a:t>生態奈米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874097" y="342900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+mj-ea"/>
                <a:ea typeface="+mj-ea"/>
              </a:rPr>
              <a:t>學生作品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936" y="27026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5897735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57" y="1916832"/>
            <a:ext cx="4248472" cy="284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169" y="1864563"/>
            <a:ext cx="3923928" cy="29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75249" y="1253158"/>
            <a:ext cx="555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路中特色課程</a:t>
            </a:r>
            <a:r>
              <a:rPr lang="en-US" altLang="zh-TW" sz="2400" b="1" dirty="0">
                <a:solidFill>
                  <a:srgbClr val="0000CC"/>
                </a:solidFill>
                <a:latin typeface="+mj-ea"/>
                <a:ea typeface="+mj-ea"/>
              </a:rPr>
              <a:t>-----</a:t>
            </a: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東南亞飲食及文化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115616" y="494116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00FF"/>
                </a:solidFill>
                <a:latin typeface="+mj-ea"/>
                <a:ea typeface="+mj-ea"/>
              </a:rPr>
              <a:t>越南燈籠製作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360953" y="5047921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00FF"/>
                </a:solidFill>
                <a:latin typeface="+mj-ea"/>
                <a:ea typeface="+mj-ea"/>
              </a:rPr>
              <a:t>東南亞飲食文化解說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936" y="27026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2027225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4176464" cy="23492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360511"/>
            <a:ext cx="3899758" cy="2193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71800" y="1268760"/>
            <a:ext cx="4254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FF"/>
                </a:solidFill>
                <a:latin typeface="+mj-ea"/>
                <a:ea typeface="+mj-ea"/>
              </a:rPr>
              <a:t>雙語班的異國文化與美食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108123" y="4857562"/>
            <a:ext cx="33123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校長及家長會長與師生合影</a:t>
            </a:r>
            <a:endParaRPr lang="en-US" altLang="zh-TW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03648" y="485756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師生一同製作異國料理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936" y="27026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9270602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34" y="2391347"/>
            <a:ext cx="3768880" cy="2874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368076"/>
            <a:ext cx="4002684" cy="2861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651978" y="141277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+mj-ea"/>
                <a:ea typeface="+mj-ea"/>
              </a:rPr>
              <a:t>與高苑科大</a:t>
            </a:r>
            <a:r>
              <a:rPr lang="zh-TW" altLang="zh-TW" sz="2400" b="1" dirty="0">
                <a:solidFill>
                  <a:srgbClr val="0000FF"/>
                </a:solidFill>
                <a:latin typeface="+mj-ea"/>
                <a:ea typeface="+mj-ea"/>
              </a:rPr>
              <a:t>電子系、休運系</a:t>
            </a:r>
            <a:r>
              <a:rPr lang="zh-TW" altLang="en-US" sz="2400" b="1" dirty="0">
                <a:solidFill>
                  <a:srgbClr val="0000FF"/>
                </a:solidFill>
                <a:latin typeface="+mj-ea"/>
                <a:ea typeface="+mj-ea"/>
              </a:rPr>
              <a:t>交流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187624" y="544522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學生體驗操控空拍機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518376" y="5460613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000" b="1" dirty="0">
                <a:solidFill>
                  <a:srgbClr val="0000FF"/>
                </a:solidFill>
                <a:latin typeface="+mj-ea"/>
                <a:ea typeface="+mj-ea"/>
              </a:rPr>
              <a:t>講解水域輕艇技能</a:t>
            </a:r>
            <a:endParaRPr lang="zh-TW" altLang="en-US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95936" y="27026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301325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2" descr="DSC_907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51370"/>
            <a:ext cx="4104456" cy="340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342152" cy="33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87624" y="566124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同學觀賞海洋標本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652120" y="5676867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台江內海參訪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851920" y="126876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路中特色課程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----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文史巡禮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936" y="27026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8299141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3" y="1821608"/>
            <a:ext cx="356403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756" y="4149080"/>
            <a:ext cx="2942333" cy="16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404" y="1874678"/>
            <a:ext cx="2900238" cy="20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749062" y="1359943"/>
            <a:ext cx="475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終身培力特色課程</a:t>
            </a:r>
            <a:r>
              <a:rPr lang="en-US" altLang="zh-TW" sz="2400" b="1" dirty="0">
                <a:solidFill>
                  <a:srgbClr val="FF0000"/>
                </a:solidFill>
                <a:latin typeface="+mj-ea"/>
                <a:ea typeface="+mj-ea"/>
              </a:rPr>
              <a:t>----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機器人營隊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10454" y="4333746"/>
            <a:ext cx="2677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同學實際組裝機器人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755645" y="3284984"/>
            <a:ext cx="2252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認識機器人零組件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588224" y="4533801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講師分享簡報製作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995936" y="27026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638036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78" descr="CIMG120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25" y="2276872"/>
            <a:ext cx="4675320" cy="350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圖片 75" descr="CIMG11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571" y="3432019"/>
            <a:ext cx="4291349" cy="321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99592" y="148478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英文歌唱比賽</a:t>
            </a:r>
          </a:p>
        </p:txBody>
      </p:sp>
      <p:sp>
        <p:nvSpPr>
          <p:cNvPr id="3" name="矩形 2"/>
          <p:cNvSpPr/>
          <p:nvPr/>
        </p:nvSpPr>
        <p:spPr>
          <a:xfrm>
            <a:off x="5148064" y="26064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活動照片集錦</a:t>
            </a:r>
            <a:endParaRPr lang="zh-TW" altLang="en-US" sz="3600" dirty="0"/>
          </a:p>
        </p:txBody>
      </p:sp>
      <p:pic>
        <p:nvPicPr>
          <p:cNvPr id="8" name="圖片 77" descr="CIMG114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024" y="1124744"/>
            <a:ext cx="4058003" cy="3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2880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CE7625-7540-4457-B4A7-7CBBD2309D41}" type="slidenum">
              <a:rPr lang="zh-TW" altLang="en-US" smtClean="0">
                <a:latin typeface="Arial" pitchFamily="34" charset="0"/>
              </a:rPr>
              <a:pPr/>
              <a:t>169</a:t>
            </a:fld>
            <a:endParaRPr lang="en-US" altLang="zh-TW" dirty="0">
              <a:latin typeface="Arial" pitchFamily="34" charset="0"/>
            </a:endParaRPr>
          </a:p>
        </p:txBody>
      </p:sp>
      <p:pic>
        <p:nvPicPr>
          <p:cNvPr id="78851" name="Picture 40" descr="評鑑底圖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投影片編號版面配置區 2"/>
          <p:cNvSpPr txBox="1">
            <a:spLocks noGrp="1"/>
          </p:cNvSpPr>
          <p:nvPr/>
        </p:nvSpPr>
        <p:spPr bwMode="gray">
          <a:xfrm>
            <a:off x="3276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45F65EA-5CD3-4CDC-A728-2BBB0FA6F702}" type="slidenum">
              <a:rPr kumimoji="0" lang="zh-TW" altLang="en-US" sz="1200">
                <a:ea typeface="新細明體" pitchFamily="18" charset="-120"/>
              </a:rPr>
              <a:pPr algn="r"/>
              <a:t>169</a:t>
            </a:fld>
            <a:endParaRPr kumimoji="0" lang="en-US" altLang="zh-TW" sz="1200" dirty="0">
              <a:ea typeface="新細明體" pitchFamily="18" charset="-12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-3420888" y="1484784"/>
            <a:ext cx="94330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4200" b="1" dirty="0">
                <a:solidFill>
                  <a:srgbClr val="FF0000"/>
                </a:solidFill>
              </a:rPr>
              <a:t>多元展能</a:t>
            </a:r>
            <a:endParaRPr lang="en-US" altLang="zh-TW" sz="4200" b="1" dirty="0">
              <a:solidFill>
                <a:srgbClr val="FF0000"/>
              </a:solidFill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259632" y="245259"/>
            <a:ext cx="9433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3200" b="1" dirty="0">
                <a:solidFill>
                  <a:srgbClr val="CCFFFF"/>
                </a:solidFill>
              </a:rPr>
              <a:t>路竹高中</a:t>
            </a:r>
            <a:r>
              <a:rPr lang="en-US" altLang="zh-TW" sz="3200" b="1" dirty="0">
                <a:solidFill>
                  <a:srgbClr val="CCFFFF"/>
                </a:solidFill>
              </a:rPr>
              <a:t>-</a:t>
            </a:r>
            <a:r>
              <a:rPr lang="zh-TW" altLang="en-US" sz="3200" b="1" dirty="0">
                <a:solidFill>
                  <a:srgbClr val="CCFFFF"/>
                </a:solidFill>
              </a:rPr>
              <a:t>為你裝上圓夢的翅膀</a:t>
            </a:r>
            <a:endParaRPr lang="en-US" altLang="zh-TW" sz="3200" b="1" dirty="0">
              <a:solidFill>
                <a:srgbClr val="CC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11760" y="1700808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/>
              <a:t>學測祈福活動</a:t>
            </a:r>
            <a:endParaRPr lang="en-US" altLang="zh-TW" sz="2400" b="1" dirty="0"/>
          </a:p>
        </p:txBody>
      </p:sp>
      <p:sp>
        <p:nvSpPr>
          <p:cNvPr id="1092610" name="AutoShape 2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2" name="AutoShape 4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4" name="AutoShape 6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6" name="AutoShape 8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4354" name="Picture 2" descr="C:\Users\user\Desktop\招生PPT\學測祈福\IMG_370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528392" cy="2646294"/>
          </a:xfrm>
          <a:prstGeom prst="rect">
            <a:avLst/>
          </a:prstGeom>
          <a:noFill/>
        </p:spPr>
      </p:pic>
      <p:pic>
        <p:nvPicPr>
          <p:cNvPr id="1124355" name="Picture 3" descr="C:\Users\user\Desktop\招生PPT\學測祈福\IMG_371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528392" cy="2592288"/>
          </a:xfrm>
          <a:prstGeom prst="rect">
            <a:avLst/>
          </a:prstGeom>
          <a:noFill/>
        </p:spPr>
      </p:pic>
      <p:pic>
        <p:nvPicPr>
          <p:cNvPr id="1124356" name="Picture 4" descr="C:\Users\user\Desktop\招生PPT\學測祈福\IMG_37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187957" cy="3140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1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0B53E-B9F4-4548-955D-1F663045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114</a:t>
            </a:r>
            <a:r>
              <a:rPr lang="zh-TW" altLang="en-US" dirty="0">
                <a:solidFill>
                  <a:srgbClr val="FFFF00"/>
                </a:solidFill>
              </a:rPr>
              <a:t>年校友經驗分享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3310D3-63D4-4CF1-9502-CE07CC8E66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234254"/>
            <a:ext cx="4428000" cy="2490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BFA201D-6684-4C6E-BEC3-6941307089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23" y="1234254"/>
            <a:ext cx="4428000" cy="24907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61E353-3A58-4DC3-8A70-55CD303E34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861048"/>
            <a:ext cx="4428000" cy="24907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952839-8261-4722-9EB6-839051FAF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3861048"/>
            <a:ext cx="4428000" cy="24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22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CE7625-7540-4457-B4A7-7CBBD2309D41}" type="slidenum">
              <a:rPr lang="zh-TW" altLang="en-US" smtClean="0">
                <a:latin typeface="Arial" pitchFamily="34" charset="0"/>
              </a:rPr>
              <a:pPr/>
              <a:t>170</a:t>
            </a:fld>
            <a:endParaRPr lang="en-US" altLang="zh-TW" dirty="0">
              <a:latin typeface="Arial" pitchFamily="34" charset="0"/>
            </a:endParaRPr>
          </a:p>
        </p:txBody>
      </p:sp>
      <p:pic>
        <p:nvPicPr>
          <p:cNvPr id="78851" name="Picture 40" descr="評鑑底圖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投影片編號版面配置區 2"/>
          <p:cNvSpPr txBox="1">
            <a:spLocks noGrp="1"/>
          </p:cNvSpPr>
          <p:nvPr/>
        </p:nvSpPr>
        <p:spPr bwMode="gray">
          <a:xfrm>
            <a:off x="3276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45F65EA-5CD3-4CDC-A728-2BBB0FA6F702}" type="slidenum">
              <a:rPr kumimoji="0" lang="zh-TW" altLang="en-US" sz="1200">
                <a:ea typeface="新細明體" pitchFamily="18" charset="-120"/>
              </a:rPr>
              <a:pPr algn="r"/>
              <a:t>170</a:t>
            </a:fld>
            <a:endParaRPr kumimoji="0" lang="en-US" altLang="zh-TW" sz="1200" dirty="0">
              <a:ea typeface="新細明體" pitchFamily="18" charset="-12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-3420888" y="1826240"/>
            <a:ext cx="94330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4200" b="1" dirty="0">
                <a:solidFill>
                  <a:srgbClr val="FF0000"/>
                </a:solidFill>
              </a:rPr>
              <a:t>多元展能</a:t>
            </a:r>
            <a:endParaRPr lang="en-US" altLang="zh-TW" sz="4200" b="1" dirty="0">
              <a:solidFill>
                <a:srgbClr val="FF0000"/>
              </a:solidFill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259632" y="245259"/>
            <a:ext cx="9433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3200" b="1" dirty="0">
                <a:solidFill>
                  <a:srgbClr val="CCFFFF"/>
                </a:solidFill>
              </a:rPr>
              <a:t>路竹高中</a:t>
            </a:r>
            <a:r>
              <a:rPr lang="en-US" altLang="zh-TW" sz="3200" b="1" dirty="0">
                <a:solidFill>
                  <a:srgbClr val="CCFFFF"/>
                </a:solidFill>
              </a:rPr>
              <a:t>-</a:t>
            </a:r>
            <a:r>
              <a:rPr lang="zh-TW" altLang="en-US" sz="3200" b="1" dirty="0">
                <a:solidFill>
                  <a:srgbClr val="CCFFFF"/>
                </a:solidFill>
              </a:rPr>
              <a:t>為你裝上圓夢的翅膀</a:t>
            </a:r>
            <a:endParaRPr lang="en-US" altLang="zh-TW" sz="3200" b="1" dirty="0">
              <a:solidFill>
                <a:srgbClr val="CC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11760" y="2042264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/>
              <a:t>明日之星才藝競賽</a:t>
            </a:r>
            <a:endParaRPr lang="en-US" altLang="zh-TW" sz="2400" b="1" dirty="0"/>
          </a:p>
        </p:txBody>
      </p:sp>
      <p:sp>
        <p:nvSpPr>
          <p:cNvPr id="1092610" name="AutoShape 2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2" name="AutoShape 4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4" name="AutoShape 6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6" name="AutoShape 8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6402" name="Picture 2" descr="C:\Users\user\Desktop\招生PPT\明日之星\DSCF275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139952" cy="3104964"/>
          </a:xfrm>
          <a:prstGeom prst="rect">
            <a:avLst/>
          </a:prstGeom>
          <a:noFill/>
        </p:spPr>
      </p:pic>
      <p:pic>
        <p:nvPicPr>
          <p:cNvPr id="1126403" name="Picture 3" descr="C:\Users\user\Desktop\招生PPT\明日之星\DSCF276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248472" cy="3186354"/>
          </a:xfrm>
          <a:prstGeom prst="rect">
            <a:avLst/>
          </a:prstGeom>
          <a:noFill/>
        </p:spPr>
      </p:pic>
      <p:pic>
        <p:nvPicPr>
          <p:cNvPr id="1126404" name="Picture 4" descr="C:\Users\user\Desktop\招生PPT\明日之星\DSCF277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980728"/>
            <a:ext cx="2664296" cy="1998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CE7625-7540-4457-B4A7-7CBBD2309D41}" type="slidenum">
              <a:rPr lang="zh-TW" altLang="en-US" smtClean="0">
                <a:latin typeface="Arial" pitchFamily="34" charset="0"/>
              </a:rPr>
              <a:pPr/>
              <a:t>171</a:t>
            </a:fld>
            <a:endParaRPr lang="en-US" altLang="zh-TW" dirty="0">
              <a:latin typeface="Arial" pitchFamily="34" charset="0"/>
            </a:endParaRPr>
          </a:p>
        </p:txBody>
      </p:sp>
      <p:pic>
        <p:nvPicPr>
          <p:cNvPr id="78851" name="Picture 40" descr="評鑑底圖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投影片編號版面配置區 2"/>
          <p:cNvSpPr txBox="1">
            <a:spLocks noGrp="1"/>
          </p:cNvSpPr>
          <p:nvPr/>
        </p:nvSpPr>
        <p:spPr bwMode="gray">
          <a:xfrm>
            <a:off x="3276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45F65EA-5CD3-4CDC-A728-2BBB0FA6F702}" type="slidenum">
              <a:rPr kumimoji="0" lang="zh-TW" altLang="en-US" sz="1200">
                <a:ea typeface="新細明體" pitchFamily="18" charset="-120"/>
              </a:rPr>
              <a:pPr algn="r"/>
              <a:t>171</a:t>
            </a:fld>
            <a:endParaRPr kumimoji="0" lang="en-US" altLang="zh-TW" sz="1200" dirty="0">
              <a:ea typeface="新細明體" pitchFamily="18" charset="-12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-3420888" y="1826240"/>
            <a:ext cx="94330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4200" b="1" dirty="0">
                <a:solidFill>
                  <a:srgbClr val="FF0000"/>
                </a:solidFill>
              </a:rPr>
              <a:t>多元展能</a:t>
            </a:r>
            <a:endParaRPr lang="en-US" altLang="zh-TW" sz="4200" b="1" dirty="0">
              <a:solidFill>
                <a:srgbClr val="FF0000"/>
              </a:solidFill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259632" y="245259"/>
            <a:ext cx="9433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3200" b="1" dirty="0">
                <a:solidFill>
                  <a:srgbClr val="CCFFFF"/>
                </a:solidFill>
              </a:rPr>
              <a:t>路竹高中</a:t>
            </a:r>
            <a:r>
              <a:rPr lang="en-US" altLang="zh-TW" sz="3200" b="1" dirty="0">
                <a:solidFill>
                  <a:srgbClr val="CCFFFF"/>
                </a:solidFill>
              </a:rPr>
              <a:t>-</a:t>
            </a:r>
            <a:r>
              <a:rPr lang="zh-TW" altLang="en-US" sz="3200" b="1" dirty="0">
                <a:solidFill>
                  <a:srgbClr val="CCFFFF"/>
                </a:solidFill>
              </a:rPr>
              <a:t>為你裝上圓夢的翅膀</a:t>
            </a:r>
            <a:endParaRPr lang="en-US" altLang="zh-TW" sz="3200" b="1" dirty="0">
              <a:solidFill>
                <a:srgbClr val="CC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11760" y="2042264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/>
              <a:t>明日之星才藝競賽</a:t>
            </a:r>
            <a:endParaRPr lang="en-US" altLang="zh-TW" sz="2400" b="1" dirty="0"/>
          </a:p>
        </p:txBody>
      </p:sp>
      <p:sp>
        <p:nvSpPr>
          <p:cNvPr id="1092610" name="AutoShape 2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2" name="AutoShape 4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4" name="AutoShape 6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6" name="AutoShape 8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6405" name="Picture 5" descr="C:\Users\user\Desktop\招生PPT\明日之星\DSCF27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224469" cy="3168352"/>
          </a:xfrm>
          <a:prstGeom prst="rect">
            <a:avLst/>
          </a:prstGeom>
          <a:noFill/>
        </p:spPr>
      </p:pic>
      <p:pic>
        <p:nvPicPr>
          <p:cNvPr id="1126406" name="Picture 6" descr="C:\Users\user\Desktop\招生PPT\明日之星\DSCF28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3840427" cy="2880320"/>
          </a:xfrm>
          <a:prstGeom prst="rect">
            <a:avLst/>
          </a:prstGeom>
          <a:noFill/>
        </p:spPr>
      </p:pic>
      <p:pic>
        <p:nvPicPr>
          <p:cNvPr id="1126407" name="Picture 7" descr="C:\Users\user\Desktop\招生PPT\明日之星\922975_650971674918791_1305820618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962794"/>
            <a:ext cx="2609850" cy="196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1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CE7625-7540-4457-B4A7-7CBBD2309D41}" type="slidenum">
              <a:rPr lang="zh-TW" altLang="en-US" smtClean="0">
                <a:latin typeface="Arial" pitchFamily="34" charset="0"/>
              </a:rPr>
              <a:pPr/>
              <a:t>172</a:t>
            </a:fld>
            <a:endParaRPr lang="en-US" altLang="zh-TW" dirty="0">
              <a:latin typeface="Arial" pitchFamily="34" charset="0"/>
            </a:endParaRPr>
          </a:p>
        </p:txBody>
      </p:sp>
      <p:pic>
        <p:nvPicPr>
          <p:cNvPr id="78851" name="Picture 40" descr="評鑑底圖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投影片編號版面配置區 2"/>
          <p:cNvSpPr txBox="1">
            <a:spLocks noGrp="1"/>
          </p:cNvSpPr>
          <p:nvPr/>
        </p:nvSpPr>
        <p:spPr bwMode="gray">
          <a:xfrm>
            <a:off x="3276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45F65EA-5CD3-4CDC-A728-2BBB0FA6F702}" type="slidenum">
              <a:rPr kumimoji="0" lang="zh-TW" altLang="en-US" sz="1200">
                <a:ea typeface="新細明體" pitchFamily="18" charset="-120"/>
              </a:rPr>
              <a:pPr algn="r"/>
              <a:t>172</a:t>
            </a:fld>
            <a:endParaRPr kumimoji="0" lang="en-US" altLang="zh-TW" sz="1200" dirty="0">
              <a:ea typeface="新細明體" pitchFamily="18" charset="-12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-3420888" y="1844824"/>
            <a:ext cx="94330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4200" b="1" dirty="0">
                <a:solidFill>
                  <a:srgbClr val="FF0000"/>
                </a:solidFill>
              </a:rPr>
              <a:t>多元展能</a:t>
            </a:r>
            <a:endParaRPr lang="en-US" altLang="zh-TW" sz="4200" b="1" dirty="0">
              <a:solidFill>
                <a:srgbClr val="FF0000"/>
              </a:solidFill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259632" y="245259"/>
            <a:ext cx="9433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3200" b="1" dirty="0">
                <a:solidFill>
                  <a:srgbClr val="CCFFFF"/>
                </a:solidFill>
              </a:rPr>
              <a:t>路竹高中</a:t>
            </a:r>
            <a:r>
              <a:rPr lang="en-US" altLang="zh-TW" sz="3200" b="1" dirty="0">
                <a:solidFill>
                  <a:srgbClr val="CCFFFF"/>
                </a:solidFill>
              </a:rPr>
              <a:t>-</a:t>
            </a:r>
            <a:r>
              <a:rPr lang="zh-TW" altLang="en-US" sz="3200" b="1" dirty="0">
                <a:solidFill>
                  <a:srgbClr val="CCFFFF"/>
                </a:solidFill>
              </a:rPr>
              <a:t>為你裝上圓夢的翅膀</a:t>
            </a:r>
            <a:endParaRPr lang="en-US" altLang="zh-TW" sz="3200" b="1" dirty="0">
              <a:solidFill>
                <a:srgbClr val="CC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512" y="249289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/>
              <a:t>品德教育推展～世紀末預言，把愛說出來</a:t>
            </a:r>
            <a:endParaRPr lang="en-US" altLang="zh-TW" sz="2400" b="1" dirty="0"/>
          </a:p>
        </p:txBody>
      </p:sp>
      <p:sp>
        <p:nvSpPr>
          <p:cNvPr id="1092610" name="AutoShape 2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2" name="AutoShape 4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4" name="AutoShape 6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6" name="AutoShape 8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7" y="3068960"/>
            <a:ext cx="28083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圖片 1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39" y="3068960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880319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56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CE7625-7540-4457-B4A7-7CBBD2309D41}" type="slidenum">
              <a:rPr lang="zh-TW" altLang="en-US" smtClean="0">
                <a:latin typeface="Arial" pitchFamily="34" charset="0"/>
              </a:rPr>
              <a:pPr/>
              <a:t>173</a:t>
            </a:fld>
            <a:endParaRPr lang="en-US" altLang="zh-TW" dirty="0">
              <a:latin typeface="Arial" pitchFamily="34" charset="0"/>
            </a:endParaRPr>
          </a:p>
        </p:txBody>
      </p:sp>
      <p:pic>
        <p:nvPicPr>
          <p:cNvPr id="78851" name="Picture 40" descr="評鑑底圖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投影片編號版面配置區 2"/>
          <p:cNvSpPr txBox="1">
            <a:spLocks noGrp="1"/>
          </p:cNvSpPr>
          <p:nvPr/>
        </p:nvSpPr>
        <p:spPr bwMode="gray">
          <a:xfrm>
            <a:off x="3276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45F65EA-5CD3-4CDC-A728-2BBB0FA6F702}" type="slidenum">
              <a:rPr kumimoji="0" lang="zh-TW" altLang="en-US" sz="1200">
                <a:ea typeface="新細明體" pitchFamily="18" charset="-120"/>
              </a:rPr>
              <a:pPr algn="r"/>
              <a:t>173</a:t>
            </a:fld>
            <a:endParaRPr kumimoji="0" lang="en-US" altLang="zh-TW" sz="1200" dirty="0">
              <a:ea typeface="新細明體" pitchFamily="18" charset="-12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-3420888" y="1844824"/>
            <a:ext cx="94330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4200" b="1" dirty="0">
                <a:solidFill>
                  <a:srgbClr val="FF0000"/>
                </a:solidFill>
              </a:rPr>
              <a:t>多元展能</a:t>
            </a:r>
            <a:endParaRPr lang="en-US" altLang="zh-TW" sz="4200" b="1" dirty="0">
              <a:solidFill>
                <a:srgbClr val="FF0000"/>
              </a:solidFill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259632" y="245259"/>
            <a:ext cx="9433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zh-TW" altLang="en-US" sz="3200" b="1" dirty="0">
                <a:solidFill>
                  <a:srgbClr val="CCFFFF"/>
                </a:solidFill>
              </a:rPr>
              <a:t>路竹高中</a:t>
            </a:r>
            <a:r>
              <a:rPr lang="en-US" altLang="zh-TW" sz="3200" b="1" dirty="0">
                <a:solidFill>
                  <a:srgbClr val="CCFFFF"/>
                </a:solidFill>
              </a:rPr>
              <a:t>-</a:t>
            </a:r>
            <a:r>
              <a:rPr lang="zh-TW" altLang="en-US" sz="3200" b="1" dirty="0">
                <a:solidFill>
                  <a:srgbClr val="CCFFFF"/>
                </a:solidFill>
              </a:rPr>
              <a:t>為你裝上圓夢的翅膀</a:t>
            </a:r>
            <a:endParaRPr lang="en-US" altLang="zh-TW" sz="3200" b="1" dirty="0">
              <a:solidFill>
                <a:srgbClr val="CC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512" y="2492896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/>
              <a:t>品德教育推展～與華山基金會合作</a:t>
            </a:r>
            <a:endParaRPr lang="en-US" altLang="zh-TW" sz="2400" b="1" dirty="0"/>
          </a:p>
        </p:txBody>
      </p:sp>
      <p:sp>
        <p:nvSpPr>
          <p:cNvPr id="1092610" name="AutoShape 2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2" name="AutoShape 4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4" name="AutoShape 6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92616" name="AutoShape 8" descr="https://fbcdn-sphotos-a-a.akamaihd.net/hphotos-ak-prn1/148318_383659498397338_144199744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251520" y="2996952"/>
            <a:ext cx="8770945" cy="3240360"/>
            <a:chOff x="251520" y="2996952"/>
            <a:chExt cx="8770945" cy="2610290"/>
          </a:xfrm>
        </p:grpSpPr>
        <p:pic>
          <p:nvPicPr>
            <p:cNvPr id="1213442" name="Picture 2" descr="DSCF083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068960"/>
              <a:ext cx="2664296" cy="2538282"/>
            </a:xfrm>
            <a:prstGeom prst="rect">
              <a:avLst/>
            </a:prstGeom>
            <a:noFill/>
          </p:spPr>
        </p:pic>
        <p:pic>
          <p:nvPicPr>
            <p:cNvPr id="1213444" name="Picture 4" descr="DSCF069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068960"/>
              <a:ext cx="2808312" cy="2520280"/>
            </a:xfrm>
            <a:prstGeom prst="rect">
              <a:avLst/>
            </a:prstGeom>
            <a:noFill/>
          </p:spPr>
        </p:pic>
        <p:pic>
          <p:nvPicPr>
            <p:cNvPr id="1213446" name="Picture 6" descr="DSCF07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2996952"/>
              <a:ext cx="3154321" cy="25922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384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7030A0"/>
                </a:solidFill>
              </a:rPr>
              <a:t>社團多采多姿</a:t>
            </a:r>
            <a:endParaRPr lang="en-US" altLang="zh-TW" b="1" dirty="0">
              <a:solidFill>
                <a:srgbClr val="7030A0"/>
              </a:solidFill>
            </a:endParaRPr>
          </a:p>
          <a:p>
            <a:r>
              <a:rPr lang="zh-TW" altLang="zh-TW" b="1" dirty="0">
                <a:solidFill>
                  <a:srgbClr val="0070C0"/>
                </a:solidFill>
              </a:rPr>
              <a:t>社團：地理小論文評析社、閱來越愛你社、智慧科技研習社、日文社、創意</a:t>
            </a:r>
            <a:r>
              <a:rPr lang="en-US" altLang="zh-TW" b="1" dirty="0">
                <a:solidFill>
                  <a:srgbClr val="0070C0"/>
                </a:solidFill>
              </a:rPr>
              <a:t>APP</a:t>
            </a:r>
            <a:r>
              <a:rPr lang="zh-TW" altLang="zh-TW" b="1" dirty="0">
                <a:solidFill>
                  <a:srgbClr val="0070C0"/>
                </a:solidFill>
              </a:rPr>
              <a:t>樂趣無窮、街舞社、吉他社、熱音社、康輔社、籃球社、桌球社、羽球社、曲棍球社、排球社</a:t>
            </a:r>
            <a:r>
              <a:rPr lang="zh-TW" altLang="en-US" b="1" dirty="0">
                <a:solidFill>
                  <a:srgbClr val="0070C0"/>
                </a:solidFill>
              </a:rPr>
              <a:t>等</a:t>
            </a:r>
            <a:endParaRPr lang="zh-TW" altLang="zh-TW" b="1" dirty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171661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 bwMode="auto">
          <a:xfrm>
            <a:off x="457200" y="5867400"/>
            <a:ext cx="8305800" cy="762000"/>
          </a:xfrm>
          <a:prstGeom prst="roundRect">
            <a:avLst/>
          </a:prstGeom>
          <a:solidFill>
            <a:srgbClr val="FEFCAC"/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51202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661D0D-676D-4A37-80EC-BB5DE556EB75}" type="slidenum">
              <a:rPr lang="zh-TW" altLang="en-US" smtClean="0">
                <a:latin typeface="Arial" pitchFamily="34" charset="0"/>
              </a:rPr>
              <a:pPr/>
              <a:t>175</a:t>
            </a:fld>
            <a:endParaRPr lang="en-US" altLang="zh-TW" dirty="0">
              <a:latin typeface="Arial" pitchFamily="34" charset="0"/>
            </a:endParaRPr>
          </a:p>
        </p:txBody>
      </p:sp>
      <p:pic>
        <p:nvPicPr>
          <p:cNvPr id="51204" name="Picture 5" descr="評鑑底圖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990600"/>
            <a:ext cx="86106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sz="2000" b="1" dirty="0">
              <a:solidFill>
                <a:srgbClr val="00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b="1" dirty="0">
              <a:solidFill>
                <a:srgbClr val="000000"/>
              </a:solidFill>
            </a:endParaRPr>
          </a:p>
          <a:p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/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zh-TW" altLang="en-US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書卷 (水平) 7"/>
          <p:cNvSpPr/>
          <p:nvPr/>
        </p:nvSpPr>
        <p:spPr bwMode="auto">
          <a:xfrm>
            <a:off x="4343400" y="762000"/>
            <a:ext cx="4572000" cy="228600"/>
          </a:xfrm>
          <a:prstGeom prst="horizontalScroll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gray">
          <a:xfrm>
            <a:off x="0" y="928670"/>
            <a:ext cx="9144000" cy="7477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華康隸書體"/>
                <a:ea typeface="華康隸書體"/>
                <a:cs typeface="華康隸書體"/>
              </a:rPr>
              <a:t>多彩多姿的社團─適性、多元、快樂的學習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00034" y="5857892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★效益：適性發展、有效教學、多元展能、學生樂在學習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143372" y="550070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街舞社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786578" y="3357562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有氧拳擊社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7072330" y="550070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足球社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071538" y="350043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吉他社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928662" y="550070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桌球社</a:t>
            </a: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 bwMode="gray">
          <a:xfrm>
            <a:off x="4357686" y="142852"/>
            <a:ext cx="4357686" cy="6429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華康隸書體"/>
                <a:ea typeface="華康隸書體"/>
                <a:cs typeface="華康隸書體"/>
              </a:rPr>
              <a:t>精彩社團</a:t>
            </a:r>
          </a:p>
        </p:txBody>
      </p:sp>
      <p:sp>
        <p:nvSpPr>
          <p:cNvPr id="23" name="五角星形 22"/>
          <p:cNvSpPr/>
          <p:nvPr/>
        </p:nvSpPr>
        <p:spPr bwMode="auto">
          <a:xfrm>
            <a:off x="4610100" y="478178"/>
            <a:ext cx="500066" cy="500066"/>
          </a:xfrm>
          <a:prstGeom prst="star5">
            <a:avLst>
              <a:gd name="adj" fmla="val 11692"/>
              <a:gd name="hf" fmla="val 105146"/>
              <a:gd name="vf" fmla="val 110557"/>
            </a:avLst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29" name="五角星形 28"/>
          <p:cNvSpPr/>
          <p:nvPr/>
        </p:nvSpPr>
        <p:spPr bwMode="auto">
          <a:xfrm>
            <a:off x="4679157" y="142852"/>
            <a:ext cx="428628" cy="500066"/>
          </a:xfrm>
          <a:prstGeom prst="star5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pic>
        <p:nvPicPr>
          <p:cNvPr id="30" name="圖片 29" descr="C:\Documents and Settings\USER\桌面\高中社團照片\IMG_1599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285752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圖片 30" descr="C:\Documents and Settings\USER\桌面\高中社團照片\IMG_1602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1571612"/>
            <a:ext cx="2928958" cy="1781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圖片 31" descr="C:\Documents and Settings\USER\桌面\高中社團照片\IMG_1606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857628"/>
            <a:ext cx="2857520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圖片 32" descr="C:\Documents and Settings\USER\桌面\高中社團照片\IMG_1603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3714752"/>
            <a:ext cx="2928958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圖片 33" descr="C:\Documents and Settings\USER\桌面\高中社團照片\IMG_1607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1643050"/>
            <a:ext cx="2571768" cy="3786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91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 bwMode="auto">
          <a:xfrm>
            <a:off x="457200" y="5867400"/>
            <a:ext cx="8305800" cy="762000"/>
          </a:xfrm>
          <a:prstGeom prst="roundRect">
            <a:avLst/>
          </a:prstGeom>
          <a:solidFill>
            <a:srgbClr val="FEFCAC"/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51202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661D0D-676D-4A37-80EC-BB5DE556EB75}" type="slidenum">
              <a:rPr lang="zh-TW" altLang="en-US" smtClean="0">
                <a:latin typeface="Arial" pitchFamily="34" charset="0"/>
              </a:rPr>
              <a:pPr/>
              <a:t>176</a:t>
            </a:fld>
            <a:endParaRPr lang="en-US" altLang="zh-TW" dirty="0"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0" y="152400"/>
            <a:ext cx="4572000" cy="685800"/>
          </a:xfrm>
        </p:spPr>
        <p:txBody>
          <a:bodyPr/>
          <a:lstStyle/>
          <a:p>
            <a:pPr lvl="0" eaLnBrk="1" hangingPunct="1">
              <a:defRPr/>
            </a:pPr>
            <a:r>
              <a:rPr kumimoji="0" lang="zh-TW" altLang="en-US" sz="4800" b="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隸書體"/>
                <a:ea typeface="華康隸書體"/>
                <a:cs typeface="華康隸書體"/>
              </a:rPr>
              <a:t>精彩社團</a:t>
            </a:r>
          </a:p>
        </p:txBody>
      </p:sp>
      <p:pic>
        <p:nvPicPr>
          <p:cNvPr id="51204" name="Picture 5" descr="評鑑底圖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26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990600"/>
            <a:ext cx="86106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sz="2000" b="1" dirty="0">
              <a:solidFill>
                <a:srgbClr val="00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b="1" dirty="0">
              <a:solidFill>
                <a:srgbClr val="000000"/>
              </a:solidFill>
            </a:endParaRPr>
          </a:p>
          <a:p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/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zh-TW" altLang="en-US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書卷 (水平) 7"/>
          <p:cNvSpPr/>
          <p:nvPr/>
        </p:nvSpPr>
        <p:spPr bwMode="auto">
          <a:xfrm>
            <a:off x="4343400" y="762000"/>
            <a:ext cx="4572000" cy="228600"/>
          </a:xfrm>
          <a:prstGeom prst="horizontalScroll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gray">
          <a:xfrm>
            <a:off x="0" y="928670"/>
            <a:ext cx="8891558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華康隸書體"/>
                <a:ea typeface="華康隸書體"/>
                <a:cs typeface="華康隸書體"/>
              </a:rPr>
              <a:t>多彩多姿的社團</a:t>
            </a:r>
            <a:r>
              <a:rPr kumimoji="0" lang="zh-TW" alt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隸書體"/>
              </a:rPr>
              <a:t>─適性、多元、快樂的學習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33400" y="5791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★效益：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</a:rPr>
              <a:t>適性發展、有效教學、多元展能、學生樂在學習，</a:t>
            </a:r>
            <a:endParaRPr lang="en-US" altLang="zh-TW" sz="2400" b="1" dirty="0">
              <a:solidFill>
                <a:srgbClr val="CC0489"/>
              </a:solidFill>
              <a:latin typeface="+mn-ea"/>
            </a:endParaRPr>
          </a:p>
          <a:p>
            <a:r>
              <a:rPr lang="en-US" altLang="zh-TW" sz="2400" b="1" dirty="0">
                <a:solidFill>
                  <a:srgbClr val="CC0489"/>
                </a:solidFill>
                <a:latin typeface="+mn-ea"/>
              </a:rPr>
              <a:t>        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</a:rPr>
              <a:t>啟發培養學生語文與科學的潛能</a:t>
            </a:r>
          </a:p>
        </p:txBody>
      </p:sp>
      <p:pic>
        <p:nvPicPr>
          <p:cNvPr id="19" name="圖片 18" descr="C:\Documents and Settings\USER\桌面\101寒假科學奈米營\101寒假科學奈米營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3714752"/>
            <a:ext cx="2928958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圖片 20" descr="C:\Documents and Settings\USER\桌面\101寒假科學奈米營\101寒假科學奈米營9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714752"/>
            <a:ext cx="2786082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圖片 21" descr="C:\Documents and Settings\USER\桌面\國中社團活動照片\IMG_186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1571612"/>
            <a:ext cx="3000396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圖片 15" descr="C:\Documents and Settings\USER\桌面\國中社團活動照片\IMG_185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643050"/>
            <a:ext cx="2786082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圖片 17" descr="C:\Documents and Settings\USER\桌面\國中社團活動照片\IMG_185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1643050"/>
            <a:ext cx="2143140" cy="38576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文字方塊 19"/>
          <p:cNvSpPr txBox="1"/>
          <p:nvPr/>
        </p:nvSpPr>
        <p:spPr>
          <a:xfrm>
            <a:off x="928662" y="335756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全民英檢初級社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071934" y="550070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閱讀社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6786578" y="335756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機器人社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357290" y="5500702"/>
            <a:ext cx="151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創意發明社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6072198" y="557214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趣味學習社</a:t>
            </a:r>
          </a:p>
        </p:txBody>
      </p:sp>
      <p:sp>
        <p:nvSpPr>
          <p:cNvPr id="25" name="五角星形 24"/>
          <p:cNvSpPr/>
          <p:nvPr/>
        </p:nvSpPr>
        <p:spPr bwMode="auto">
          <a:xfrm>
            <a:off x="4838700" y="24750"/>
            <a:ext cx="428628" cy="500066"/>
          </a:xfrm>
          <a:prstGeom prst="star5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29" name="五角星形 28"/>
          <p:cNvSpPr/>
          <p:nvPr/>
        </p:nvSpPr>
        <p:spPr bwMode="auto">
          <a:xfrm>
            <a:off x="4955917" y="428604"/>
            <a:ext cx="500066" cy="500066"/>
          </a:xfrm>
          <a:prstGeom prst="star5">
            <a:avLst>
              <a:gd name="adj" fmla="val 11692"/>
              <a:gd name="hf" fmla="val 105146"/>
              <a:gd name="vf" fmla="val 110557"/>
            </a:avLst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64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 bwMode="auto">
          <a:xfrm>
            <a:off x="457200" y="5867400"/>
            <a:ext cx="8305800" cy="762000"/>
          </a:xfrm>
          <a:prstGeom prst="roundRect">
            <a:avLst/>
          </a:prstGeom>
          <a:solidFill>
            <a:srgbClr val="FEFCAC"/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51202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661D0D-676D-4A37-80EC-BB5DE556EB75}" type="slidenum">
              <a:rPr lang="zh-TW" altLang="en-US" smtClean="0">
                <a:latin typeface="Arial" pitchFamily="34" charset="0"/>
              </a:rPr>
              <a:pPr/>
              <a:t>177</a:t>
            </a:fld>
            <a:endParaRPr lang="en-US" altLang="zh-TW" dirty="0">
              <a:latin typeface="Arial" pitchFamily="34" charset="0"/>
            </a:endParaRPr>
          </a:p>
        </p:txBody>
      </p:sp>
      <p:pic>
        <p:nvPicPr>
          <p:cNvPr id="51204" name="Picture 5" descr="評鑑底圖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990600"/>
            <a:ext cx="86106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sz="2000" b="1" dirty="0">
              <a:solidFill>
                <a:srgbClr val="00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b="1" dirty="0">
              <a:solidFill>
                <a:srgbClr val="000000"/>
              </a:solidFill>
            </a:endParaRPr>
          </a:p>
          <a:p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/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zh-TW" altLang="en-US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書卷 (水平) 7"/>
          <p:cNvSpPr/>
          <p:nvPr/>
        </p:nvSpPr>
        <p:spPr bwMode="auto">
          <a:xfrm>
            <a:off x="4343400" y="762000"/>
            <a:ext cx="4572000" cy="228600"/>
          </a:xfrm>
          <a:prstGeom prst="horizontalScroll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gray">
          <a:xfrm>
            <a:off x="0" y="928670"/>
            <a:ext cx="9144000" cy="7477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華康隸書體"/>
                <a:ea typeface="華康隸書體"/>
                <a:cs typeface="華康隸書體"/>
              </a:rPr>
              <a:t>多彩多姿的社團─適性、多元、快樂的學習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00034" y="5857892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★效益：適性發展、有效教學、多元展能、學生樂在學習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143372" y="514351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十鼓社</a:t>
            </a:r>
          </a:p>
        </p:txBody>
      </p:sp>
      <p:pic>
        <p:nvPicPr>
          <p:cNvPr id="18" name="圖片 17" descr="C:\Documents and Settings\USER\桌面\國中社團活動照片\IMG_15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1714488"/>
            <a:ext cx="3143272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C:\Documents and Settings\USER\桌面\國中社團活動照片\IMG_1632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786190"/>
            <a:ext cx="2786082" cy="1796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圖片 23" descr="C:\Documents and Settings\USER\桌面\國中社團活動照片\IMG_157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1643050"/>
            <a:ext cx="2571768" cy="1569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字方塊 24"/>
          <p:cNvSpPr txBox="1"/>
          <p:nvPr/>
        </p:nvSpPr>
        <p:spPr>
          <a:xfrm>
            <a:off x="7072330" y="331577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烹飪社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7296112" y="558245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街舞社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42910" y="342900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全民英檢初級社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1000100" y="550070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管樂社</a:t>
            </a:r>
          </a:p>
        </p:txBody>
      </p:sp>
      <p:pic>
        <p:nvPicPr>
          <p:cNvPr id="22" name="圖片 21" descr="C:\Documents and Settings\USER\桌面\國中社團活動照片\IMG_1859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2786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6"/>
          <p:cNvSpPr txBox="1">
            <a:spLocks noChangeArrowheads="1"/>
          </p:cNvSpPr>
          <p:nvPr/>
        </p:nvSpPr>
        <p:spPr bwMode="gray">
          <a:xfrm>
            <a:off x="4357686" y="142852"/>
            <a:ext cx="4357686" cy="6429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0" lang="zh-TW" altLang="en-US" sz="4800" dirty="0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隸書體"/>
                <a:ea typeface="華康隸書體"/>
                <a:cs typeface="華康隸書體"/>
              </a:rPr>
              <a:t>精彩社團</a:t>
            </a:r>
            <a:endParaRPr kumimoji="0" lang="zh-TW" altLang="en-US" sz="4800" kern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隸書體"/>
              <a:ea typeface="華康隸書體"/>
              <a:cs typeface="華康隸書體"/>
            </a:endParaRPr>
          </a:p>
        </p:txBody>
      </p:sp>
      <p:sp>
        <p:nvSpPr>
          <p:cNvPr id="23" name="五角星形 22"/>
          <p:cNvSpPr/>
          <p:nvPr/>
        </p:nvSpPr>
        <p:spPr bwMode="auto">
          <a:xfrm>
            <a:off x="4714876" y="285728"/>
            <a:ext cx="500066" cy="500066"/>
          </a:xfrm>
          <a:prstGeom prst="star5">
            <a:avLst>
              <a:gd name="adj" fmla="val 11692"/>
              <a:gd name="hf" fmla="val 105146"/>
              <a:gd name="vf" fmla="val 110557"/>
            </a:avLst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29" name="五角星形 28"/>
          <p:cNvSpPr/>
          <p:nvPr/>
        </p:nvSpPr>
        <p:spPr bwMode="auto">
          <a:xfrm>
            <a:off x="4679157" y="1185"/>
            <a:ext cx="428628" cy="500066"/>
          </a:xfrm>
          <a:prstGeom prst="star5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3633292"/>
            <a:ext cx="2662172" cy="199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1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 bwMode="auto">
          <a:xfrm>
            <a:off x="457200" y="5867400"/>
            <a:ext cx="8305800" cy="762000"/>
          </a:xfrm>
          <a:prstGeom prst="roundRect">
            <a:avLst/>
          </a:prstGeom>
          <a:solidFill>
            <a:srgbClr val="FEFCAC"/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51202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661D0D-676D-4A37-80EC-BB5DE556EB75}" type="slidenum">
              <a:rPr lang="zh-TW" altLang="en-US" smtClean="0">
                <a:latin typeface="Arial" pitchFamily="34" charset="0"/>
              </a:rPr>
              <a:pPr/>
              <a:t>178</a:t>
            </a:fld>
            <a:endParaRPr lang="en-US" altLang="zh-TW" dirty="0"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4500562" y="152400"/>
            <a:ext cx="4643438" cy="68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社團成果發表</a:t>
            </a:r>
            <a:endParaRPr lang="zh-TW" altLang="en-US" sz="54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04" name="Picture 5" descr="評鑑底圖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2672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990600"/>
            <a:ext cx="86106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sz="2000" b="1" dirty="0">
              <a:solidFill>
                <a:srgbClr val="00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b="1" dirty="0">
              <a:solidFill>
                <a:srgbClr val="000000"/>
              </a:solidFill>
            </a:endParaRPr>
          </a:p>
          <a:p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/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zh-TW" altLang="en-US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書卷 (水平) 7"/>
          <p:cNvSpPr/>
          <p:nvPr/>
        </p:nvSpPr>
        <p:spPr bwMode="auto">
          <a:xfrm>
            <a:off x="4343400" y="762000"/>
            <a:ext cx="4572000" cy="228600"/>
          </a:xfrm>
          <a:prstGeom prst="horizontalScroll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gray">
          <a:xfrm>
            <a:off x="304800" y="990600"/>
            <a:ext cx="8534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zh-TW" alt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隸書體"/>
              </a:rPr>
              <a:t>路中</a:t>
            </a:r>
            <a:r>
              <a:rPr kumimoji="0" lang="zh-TW" altLang="en-US" sz="3600" kern="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隸書體"/>
              </a:rPr>
              <a:t>我最亮</a:t>
            </a: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華康隸書體"/>
                <a:ea typeface="華康隸書體"/>
                <a:cs typeface="華康隸書體"/>
              </a:rPr>
              <a:t>─學生自我展現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33400" y="5791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★效益：注入活水的教學、有效教學、善用教學資源、學</a:t>
            </a:r>
            <a:endParaRPr lang="en-US" altLang="zh-TW" sz="2400" b="1" dirty="0">
              <a:solidFill>
                <a:srgbClr val="CC0489"/>
              </a:solidFill>
              <a:latin typeface="+mn-ea"/>
              <a:ea typeface="+mn-ea"/>
            </a:endParaRPr>
          </a:p>
          <a:p>
            <a:r>
              <a:rPr lang="en-US" altLang="zh-TW" sz="2400" b="1" dirty="0">
                <a:solidFill>
                  <a:srgbClr val="CC0489"/>
                </a:solidFill>
                <a:latin typeface="+mn-ea"/>
                <a:ea typeface="+mn-ea"/>
              </a:rPr>
              <a:t>        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生搜集資料能力的培養出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357554" y="542926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聖誕節各社團成果發表會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85786" y="550070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跆拳社校園發表會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858016" y="342900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吉他社表演</a:t>
            </a:r>
          </a:p>
        </p:txBody>
      </p:sp>
      <p:sp>
        <p:nvSpPr>
          <p:cNvPr id="19" name="文字方塊 18"/>
          <p:cNvSpPr txBox="1"/>
          <p:nvPr/>
        </p:nvSpPr>
        <p:spPr>
          <a:xfrm flipH="1">
            <a:off x="1214414" y="335756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魔術社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000892" y="557214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歌唱社表演</a:t>
            </a:r>
          </a:p>
        </p:txBody>
      </p:sp>
      <p:pic>
        <p:nvPicPr>
          <p:cNvPr id="21" name="圖片 20" descr="C:\Documents and Settings\USER\桌面\社團成果照片\DSCF197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2928958" cy="171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圖片 21" descr="C:\Documents and Settings\USER\桌面\社團成果照片\DSCF206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1571612"/>
            <a:ext cx="2928958" cy="1876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圖片 22" descr="C:\Documents and Settings\USER\桌面\社團成果照片\DSCF2167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714752"/>
            <a:ext cx="2928958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圖片 25" descr="C:\Documents and Settings\USER\桌面\社團成果照片\DSCF2117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1643050"/>
            <a:ext cx="2643206" cy="3929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圖片 26" descr="C:\Documents and Settings\USER\桌面\社團成果照片\IMG_3469 (1)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22" y="3786190"/>
            <a:ext cx="2928958" cy="18049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1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 bwMode="auto">
          <a:xfrm>
            <a:off x="457200" y="5867400"/>
            <a:ext cx="8305800" cy="762000"/>
          </a:xfrm>
          <a:prstGeom prst="roundRect">
            <a:avLst/>
          </a:prstGeom>
          <a:solidFill>
            <a:srgbClr val="FEFCAC"/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51202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661D0D-676D-4A37-80EC-BB5DE556EB75}" type="slidenum">
              <a:rPr lang="zh-TW" altLang="en-US" smtClean="0">
                <a:latin typeface="Arial" pitchFamily="34" charset="0"/>
              </a:rPr>
              <a:pPr/>
              <a:t>179</a:t>
            </a:fld>
            <a:endParaRPr lang="en-US" altLang="zh-TW" dirty="0"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4500562" y="152400"/>
            <a:ext cx="4643438" cy="68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社團成果發表</a:t>
            </a:r>
            <a:endParaRPr lang="zh-TW" altLang="en-US" sz="54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04" name="Picture 5" descr="評鑑底圖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2672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990600"/>
            <a:ext cx="86106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sz="2000" b="1" dirty="0">
              <a:solidFill>
                <a:srgbClr val="000000"/>
              </a:solidFill>
            </a:endParaRPr>
          </a:p>
          <a:p>
            <a:endParaRPr lang="en-US" altLang="zh-TW" b="1" dirty="0">
              <a:solidFill>
                <a:srgbClr val="000000"/>
              </a:solidFill>
            </a:endParaRPr>
          </a:p>
          <a:p>
            <a:endParaRPr lang="zh-TW" altLang="en-US" b="1" dirty="0">
              <a:solidFill>
                <a:srgbClr val="000000"/>
              </a:solidFill>
            </a:endParaRPr>
          </a:p>
          <a:p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zh-TW" altLang="en-US" dirty="0"/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endParaRPr lang="en-US" altLang="zh-TW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defRPr/>
            </a:pPr>
            <a:r>
              <a:rPr lang="en-US" altLang="zh-TW" b="1" dirty="0">
                <a:solidFill>
                  <a:srgbClr val="000000"/>
                </a:solidFill>
              </a:rPr>
              <a:t> </a:t>
            </a:r>
            <a:endParaRPr lang="zh-TW" altLang="en-US" b="1" dirty="0">
              <a:solidFill>
                <a:srgbClr val="11111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書卷 (水平) 7"/>
          <p:cNvSpPr/>
          <p:nvPr/>
        </p:nvSpPr>
        <p:spPr bwMode="auto">
          <a:xfrm>
            <a:off x="4343400" y="762000"/>
            <a:ext cx="4572000" cy="228600"/>
          </a:xfrm>
          <a:prstGeom prst="horizontalScroll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隸書體" pitchFamily="49" charset="-12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gray">
          <a:xfrm>
            <a:off x="304800" y="990600"/>
            <a:ext cx="8534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zh-TW" alt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隸書體"/>
              </a:rPr>
              <a:t>路中</a:t>
            </a:r>
            <a:r>
              <a:rPr kumimoji="0" lang="zh-TW" altLang="en-US" sz="3600" kern="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隸書體"/>
              </a:rPr>
              <a:t>我最亮</a:t>
            </a: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華康隸書體"/>
                <a:ea typeface="華康隸書體"/>
                <a:cs typeface="華康隸書體"/>
              </a:rPr>
              <a:t>─學生自我展現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33400" y="5791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★效益：注入活水的教學、有效教學、善用教學資源、學</a:t>
            </a:r>
            <a:endParaRPr lang="en-US" altLang="zh-TW" sz="2400" b="1" dirty="0">
              <a:solidFill>
                <a:srgbClr val="CC0489"/>
              </a:solidFill>
              <a:latin typeface="+mn-ea"/>
              <a:ea typeface="+mn-ea"/>
            </a:endParaRPr>
          </a:p>
          <a:p>
            <a:r>
              <a:rPr lang="en-US" altLang="zh-TW" sz="2400" b="1" dirty="0">
                <a:solidFill>
                  <a:srgbClr val="CC0489"/>
                </a:solidFill>
                <a:latin typeface="+mn-ea"/>
                <a:ea typeface="+mn-ea"/>
              </a:rPr>
              <a:t>        </a:t>
            </a:r>
            <a:r>
              <a:rPr lang="zh-TW" altLang="en-US" sz="2400" b="1" dirty="0">
                <a:solidFill>
                  <a:srgbClr val="CC0489"/>
                </a:solidFill>
                <a:latin typeface="+mn-ea"/>
                <a:ea typeface="+mn-ea"/>
              </a:rPr>
              <a:t>生搜集資料能力的培養出</a:t>
            </a:r>
          </a:p>
        </p:txBody>
      </p:sp>
      <p:pic>
        <p:nvPicPr>
          <p:cNvPr id="24" name="圖片 23" descr="C:\Documents and Settings\USER\桌面\101下優均質化照片秘書\101下優質化\C藝術想飛\C-2十鼓活動\十鼓社支援學諮中心揭牌表演 (1)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643050"/>
            <a:ext cx="2857520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圖片 24" descr="C:\Documents and Settings\USER\桌面\國中社團活動照片\IMG_159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786190"/>
            <a:ext cx="2857520" cy="1734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50" descr="DSC009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1785926"/>
            <a:ext cx="2428892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4" descr="DSC001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3643314"/>
            <a:ext cx="2928958" cy="1857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圖片 14" descr="C:\Documents and Settings\USER\桌面\101下優均質化照片秘書\101下優質化\C藝術想飛\C-2十鼓活動\校慶開場表演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1571612"/>
            <a:ext cx="2857520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文字方塊 15"/>
          <p:cNvSpPr txBox="1"/>
          <p:nvPr/>
        </p:nvSpPr>
        <p:spPr>
          <a:xfrm>
            <a:off x="3286116" y="550070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聖誕節各社團成果發表會</a:t>
            </a:r>
            <a:endParaRPr lang="zh-TW" altLang="en-US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42910" y="550070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日文社校園發表會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500826" y="328612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十鼓社─校慶表演</a:t>
            </a:r>
          </a:p>
        </p:txBody>
      </p:sp>
      <p:sp>
        <p:nvSpPr>
          <p:cNvPr id="19" name="文字方塊 18"/>
          <p:cNvSpPr txBox="1"/>
          <p:nvPr/>
        </p:nvSpPr>
        <p:spPr>
          <a:xfrm flipH="1">
            <a:off x="357158" y="335756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十鼓社─學諮中心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揭牌表演</a:t>
            </a:r>
            <a:endParaRPr lang="zh-TW" altLang="en-US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572264" y="550070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足球社得獎合照</a:t>
            </a:r>
          </a:p>
        </p:txBody>
      </p:sp>
    </p:spTree>
    <p:extLst>
      <p:ext uri="{BB962C8B-B14F-4D97-AF65-F5344CB8AC3E}">
        <p14:creationId xmlns:p14="http://schemas.microsoft.com/office/powerpoint/2010/main" val="40821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0B53E-B9F4-4548-955D-1F663045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114</a:t>
            </a:r>
            <a:r>
              <a:rPr lang="zh-TW" altLang="en-US" dirty="0">
                <a:solidFill>
                  <a:srgbClr val="FFFF00"/>
                </a:solidFill>
              </a:rPr>
              <a:t>年校友經驗分享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3310D3-63D4-4CF1-9502-CE07CC8E66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234254"/>
            <a:ext cx="4428000" cy="2490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BFA201D-6684-4C6E-BEC3-6941307089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23" y="1234254"/>
            <a:ext cx="4428000" cy="24907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61E353-3A58-4DC3-8A70-55CD303E34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861048"/>
            <a:ext cx="4428000" cy="24907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952839-8261-4722-9EB6-839051FAF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3861048"/>
            <a:ext cx="4428000" cy="24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6181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354597"/>
            <a:ext cx="2469433" cy="313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374419"/>
            <a:ext cx="28781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939" y="3772173"/>
            <a:ext cx="28781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049" y="3143032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39952" y="404664"/>
            <a:ext cx="370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+mj-ea"/>
                <a:ea typeface="+mj-ea"/>
              </a:rPr>
              <a:t>社團活動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95536" y="4675918"/>
            <a:ext cx="210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籃球社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707904" y="594928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足球社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678684" y="19979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CC"/>
                </a:solidFill>
                <a:latin typeface="+mj-ea"/>
                <a:ea typeface="+mj-ea"/>
              </a:rPr>
              <a:t>拳擊社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434768" y="5661248"/>
            <a:ext cx="131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排球社</a:t>
            </a:r>
          </a:p>
        </p:txBody>
      </p:sp>
    </p:spTree>
    <p:extLst>
      <p:ext uri="{BB962C8B-B14F-4D97-AF65-F5344CB8AC3E}">
        <p14:creationId xmlns:p14="http://schemas.microsoft.com/office/powerpoint/2010/main" val="180758013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139952" y="332656"/>
            <a:ext cx="37444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+mj-ea"/>
                <a:ea typeface="+mj-ea"/>
              </a:rPr>
              <a:t>學聯會快閃活動</a:t>
            </a: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635896" y="5501263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學聯會快閃活動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948" y="1916832"/>
            <a:ext cx="4563052" cy="288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9" y="1721893"/>
            <a:ext cx="4398243" cy="329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44410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708" y="1108732"/>
            <a:ext cx="5703895" cy="313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944" y="4443679"/>
            <a:ext cx="2916023" cy="164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98" y="4392467"/>
            <a:ext cx="2508175" cy="164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7530" y="267715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CC"/>
                </a:solidFill>
                <a:latin typeface="+mj-ea"/>
                <a:ea typeface="+mj-ea"/>
              </a:rPr>
              <a:t>排球賽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796136" y="602458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CC"/>
                </a:solidFill>
                <a:latin typeface="+mj-ea"/>
                <a:ea typeface="+mj-ea"/>
              </a:rPr>
              <a:t>羽球賽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249540" y="603441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CC"/>
                </a:solidFill>
                <a:latin typeface="+mj-ea"/>
                <a:ea typeface="+mj-ea"/>
              </a:rPr>
              <a:t>桌球賽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283968" y="40466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校內班際球賽</a:t>
            </a:r>
          </a:p>
        </p:txBody>
      </p:sp>
    </p:spTree>
    <p:extLst>
      <p:ext uri="{BB962C8B-B14F-4D97-AF65-F5344CB8AC3E}">
        <p14:creationId xmlns:p14="http://schemas.microsoft.com/office/powerpoint/2010/main" val="18051363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招生PPT\校園景色\IMG_36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405765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471885"/>
            <a:ext cx="3890805" cy="292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059832" y="260648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  <a:latin typeface="+mj-ea"/>
                <a:ea typeface="+mj-ea"/>
              </a:rPr>
              <a:t>學校門口</a:t>
            </a:r>
          </a:p>
        </p:txBody>
      </p:sp>
    </p:spTree>
    <p:extLst>
      <p:ext uri="{BB962C8B-B14F-4D97-AF65-F5344CB8AC3E}">
        <p14:creationId xmlns:p14="http://schemas.microsoft.com/office/powerpoint/2010/main" val="288877320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er\Desktop\招生PPT\校園景色\215744_216637995019026_100000184806630_971462_18300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28800"/>
            <a:ext cx="30353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Users\user\Desktop\招生PPT\校園景色\215059_216638131685679_100000184806630_971465_5002584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106" y="2056316"/>
            <a:ext cx="25638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user\Desktop\招生PPT\校園景色\206446_216638181685674_100000184806630_971467_5829816_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056316"/>
            <a:ext cx="24765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3581106" y="116632"/>
            <a:ext cx="4447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花木扶疏的優雅環境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433062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user\Desktop\招生PPT\校園景色\DSC077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89" y="1412776"/>
            <a:ext cx="42243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C:\Users\user\Desktop\招生PPT\校園景色\IMG_364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104" y="1181100"/>
            <a:ext cx="3671888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C:\Users\user\Desktop\招生PPT\校園景色\蘇于真-夢想起飛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104" y="4077072"/>
            <a:ext cx="367188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533255" y="332656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花木扶疏的優雅環境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67544" y="486916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菩提大道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987824" y="590169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圓夢園地</a:t>
            </a:r>
          </a:p>
        </p:txBody>
      </p:sp>
    </p:spTree>
    <p:extLst>
      <p:ext uri="{BB962C8B-B14F-4D97-AF65-F5344CB8AC3E}">
        <p14:creationId xmlns:p14="http://schemas.microsoft.com/office/powerpoint/2010/main" val="370095510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招生PPT\校園景色\P10404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307816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user\Desktop\招生PPT\校園景色\P10404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844675"/>
            <a:ext cx="3095625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P10404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1341438"/>
            <a:ext cx="259238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user\Desktop\招生PPT\校園景色\P104055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4005263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4067944" y="332656"/>
            <a:ext cx="4464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公共藝術：美濃窯陶壁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751412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招生PPT\校園景色\DSC077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33845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0" descr="DSC013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118467"/>
            <a:ext cx="33845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Desktop\招生PPT\校園景色\IMG_36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773238"/>
            <a:ext cx="30226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3707904" y="332656"/>
            <a:ext cx="54360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綜合教學大樓：寧靜樓、映雪樓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476798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 descr="C:\Documents and Settings\USER\桌面\科學館及奈米中心照片\DSC020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2790825"/>
            <a:ext cx="3657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1273"/>
              </p:ext>
            </p:extLst>
          </p:nvPr>
        </p:nvGraphicFramePr>
        <p:xfrm>
          <a:off x="395288" y="4764088"/>
          <a:ext cx="3671887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2" name="PhotoImpact" r:id="rId4" imgW="4063492" imgH="3047619" progId="PI3.Image">
                  <p:embed/>
                </p:oleObj>
              </mc:Choice>
              <mc:Fallback>
                <p:oleObj name="PhotoImpact" r:id="rId4" imgW="4063492" imgH="30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764088"/>
                        <a:ext cx="3671887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:\Users\user\Desktop\招生PPT\校園景色\DSC0773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781300"/>
            <a:ext cx="479901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539552" y="1268760"/>
            <a:ext cx="67687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科學教育：科學館</a:t>
            </a:r>
          </a:p>
          <a:p>
            <a:pPr marL="342900" indent="-342900"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本校科學館共有實驗室</a:t>
            </a:r>
            <a:r>
              <a:rPr lang="en-US" altLang="zh-TW" sz="2400" b="1" dirty="0">
                <a:solidFill>
                  <a:srgbClr val="0000CC"/>
                </a:solidFill>
                <a:latin typeface="+mj-ea"/>
                <a:ea typeface="+mj-ea"/>
              </a:rPr>
              <a:t>10</a:t>
            </a: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間</a:t>
            </a:r>
            <a:endParaRPr lang="en-US" altLang="zh-TW" sz="2400" b="1" dirty="0">
              <a:solidFill>
                <a:srgbClr val="0000CC"/>
              </a:solidFill>
              <a:latin typeface="+mj-ea"/>
              <a:ea typeface="+mj-ea"/>
            </a:endParaRPr>
          </a:p>
          <a:p>
            <a:pPr marL="342900" indent="-342900"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（地科</a:t>
            </a:r>
            <a:r>
              <a:rPr lang="en-US" altLang="zh-TW" sz="2400" b="1" dirty="0">
                <a:solidFill>
                  <a:srgbClr val="0000CC"/>
                </a:solidFill>
                <a:latin typeface="+mj-ea"/>
                <a:ea typeface="+mj-ea"/>
              </a:rPr>
              <a:t>×1</a:t>
            </a: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、生物</a:t>
            </a:r>
            <a:r>
              <a:rPr lang="en-US" altLang="zh-TW" sz="2400" b="1" dirty="0">
                <a:solidFill>
                  <a:srgbClr val="0000CC"/>
                </a:solidFill>
                <a:latin typeface="+mj-ea"/>
                <a:ea typeface="+mj-ea"/>
              </a:rPr>
              <a:t>×3</a:t>
            </a: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、物理</a:t>
            </a:r>
            <a:r>
              <a:rPr lang="en-US" altLang="zh-TW" sz="2400" b="1" dirty="0">
                <a:solidFill>
                  <a:srgbClr val="0000CC"/>
                </a:solidFill>
                <a:latin typeface="+mj-ea"/>
                <a:ea typeface="+mj-ea"/>
              </a:rPr>
              <a:t>×2</a:t>
            </a: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、化學</a:t>
            </a:r>
            <a:r>
              <a:rPr lang="en-US" altLang="zh-TW" sz="2400" b="1" dirty="0">
                <a:solidFill>
                  <a:srgbClr val="0000CC"/>
                </a:solidFill>
                <a:latin typeface="+mj-ea"/>
                <a:ea typeface="+mj-ea"/>
              </a:rPr>
              <a:t>×4</a:t>
            </a: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）</a:t>
            </a:r>
            <a:endParaRPr lang="en-US" altLang="zh-TW" sz="2400" b="1" dirty="0">
              <a:solidFill>
                <a:srgbClr val="0000CC"/>
              </a:solidFill>
              <a:latin typeface="+mj-ea"/>
              <a:ea typeface="+mj-ea"/>
            </a:endParaRPr>
          </a:p>
          <a:p>
            <a:pPr marL="342900" indent="-342900"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並有全國唯一之奈米教育資源中心</a:t>
            </a: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72500" y="332656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科學館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297569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招生PPT\校園景色\薛雅芳-路中建築~工藝館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309721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user\Desktop\招生PPT\校園景色\DSC077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508500"/>
            <a:ext cx="30972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Desktop\招生PPT\校園景色\DSC077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708275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907704" y="1340768"/>
            <a:ext cx="58326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藝文教育：工藝館</a:t>
            </a:r>
          </a:p>
          <a:p>
            <a:pPr marL="342900" indent="-342900">
              <a:defRPr/>
            </a:pPr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本校工藝館共有專科教室間（音樂</a:t>
            </a:r>
            <a:r>
              <a:rPr lang="en-US" altLang="zh-TW" sz="2000" b="1" dirty="0">
                <a:solidFill>
                  <a:srgbClr val="0000CC"/>
                </a:solidFill>
                <a:latin typeface="+mj-ea"/>
                <a:ea typeface="+mj-ea"/>
              </a:rPr>
              <a:t>×3</a:t>
            </a:r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、美術</a:t>
            </a:r>
            <a:r>
              <a:rPr lang="en-US" altLang="zh-TW" sz="2000" b="1" dirty="0">
                <a:solidFill>
                  <a:srgbClr val="0000CC"/>
                </a:solidFill>
                <a:latin typeface="+mj-ea"/>
                <a:ea typeface="+mj-ea"/>
              </a:rPr>
              <a:t>×3</a:t>
            </a:r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、家</a:t>
            </a:r>
            <a:endParaRPr lang="en-US" altLang="zh-TW" sz="2000" b="1" dirty="0">
              <a:solidFill>
                <a:srgbClr val="0000CC"/>
              </a:solidFill>
              <a:latin typeface="+mj-ea"/>
              <a:ea typeface="+mj-ea"/>
            </a:endParaRPr>
          </a:p>
          <a:p>
            <a:pPr marL="342900" indent="-342900">
              <a:defRPr/>
            </a:pPr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政</a:t>
            </a:r>
            <a:r>
              <a:rPr lang="en-US" altLang="zh-TW" sz="2000" b="1" dirty="0">
                <a:solidFill>
                  <a:srgbClr val="0000CC"/>
                </a:solidFill>
                <a:latin typeface="+mj-ea"/>
                <a:ea typeface="+mj-ea"/>
              </a:rPr>
              <a:t>×2</a:t>
            </a:r>
            <a:r>
              <a:rPr lang="zh-TW" altLang="en-US" sz="2000" b="1" dirty="0">
                <a:solidFill>
                  <a:srgbClr val="0000CC"/>
                </a:solidFill>
                <a:latin typeface="+mj-ea"/>
                <a:ea typeface="+mj-ea"/>
              </a:rPr>
              <a:t>），並有北高雄唯一之學生心理諮商中心</a:t>
            </a: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72500" y="332656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工藝館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131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51D07F-7509-4ED8-A489-2B8E2792AB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6792"/>
            <a:ext cx="9144000" cy="4319324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A46EBBEF-A8A3-4915-AD22-2111D39C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年畢業校友</a:t>
            </a:r>
          </a:p>
        </p:txBody>
      </p:sp>
    </p:spTree>
    <p:extLst>
      <p:ext uri="{BB962C8B-B14F-4D97-AF65-F5344CB8AC3E}">
        <p14:creationId xmlns:p14="http://schemas.microsoft.com/office/powerpoint/2010/main" val="276992003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招生PPT\校園景色\薛雅芳-路中建築~體育館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57594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611560" y="1268760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體育教育：多功能體育館</a:t>
            </a:r>
          </a:p>
          <a:p>
            <a:pPr marL="342900" indent="-342900"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+mj-ea"/>
                <a:ea typeface="+mj-ea"/>
              </a:rPr>
              <a:t>本校新建多功能體育館，供學生打羽球、桌球、練拳擊、及做重量訓練等</a:t>
            </a:r>
          </a:p>
          <a:p>
            <a:pPr>
              <a:defRPr/>
            </a:pPr>
            <a:endParaRPr kumimoji="0" lang="zh-TW" altLang="en-US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隸書體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672500" y="332656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多功能體育館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037339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DSC_0069-圖書館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21336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物件 2"/>
          <p:cNvGraphicFramePr>
            <a:graphicFrameLocks noChangeAspect="1"/>
          </p:cNvGraphicFramePr>
          <p:nvPr/>
        </p:nvGraphicFramePr>
        <p:xfrm>
          <a:off x="2509838" y="1828800"/>
          <a:ext cx="21336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" name="PhotoImpact" r:id="rId4" imgW="4063492" imgH="3047619" progId="PI3.Image">
                  <p:embed/>
                </p:oleObj>
              </mc:Choice>
              <mc:Fallback>
                <p:oleObj name="PhotoImpact" r:id="rId4" imgW="4063492" imgH="30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9838" y="1828800"/>
                        <a:ext cx="21336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/>
        </p:nvGraphicFramePr>
        <p:xfrm>
          <a:off x="4724400" y="1828800"/>
          <a:ext cx="2057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" name="PhotoImpact" r:id="rId6" imgW="4063492" imgH="3047619" progId="PI3.Image">
                  <p:embed/>
                </p:oleObj>
              </mc:Choice>
              <mc:Fallback>
                <p:oleObj name="PhotoImpact" r:id="rId6" imgW="4063492" imgH="30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828800"/>
                        <a:ext cx="2057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/>
        </p:nvGraphicFramePr>
        <p:xfrm>
          <a:off x="7010400" y="1828800"/>
          <a:ext cx="1981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8" name="PhotoImpact" r:id="rId8" imgW="4063492" imgH="3047619" progId="PI3.Image">
                  <p:embed/>
                </p:oleObj>
              </mc:Choice>
              <mc:Fallback>
                <p:oleObj name="PhotoImpact" r:id="rId8" imgW="4063492" imgH="30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1828800"/>
                        <a:ext cx="19812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395536" y="50131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350758" y="4809992"/>
            <a:ext cx="175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溫馨人文的</a:t>
            </a:r>
            <a:endParaRPr lang="en-US" altLang="zh-TW" sz="2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/>
            <a:r>
              <a:rPr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心靈閱讀空間</a:t>
            </a:r>
            <a:r>
              <a:rPr lang="zh-TW" altLang="en-US" dirty="0"/>
              <a:t> </a:t>
            </a:r>
          </a:p>
        </p:txBody>
      </p:sp>
      <p:sp>
        <p:nvSpPr>
          <p:cNvPr id="8" name="矩形 7"/>
          <p:cNvSpPr/>
          <p:nvPr/>
        </p:nvSpPr>
        <p:spPr>
          <a:xfrm>
            <a:off x="2585354" y="4810131"/>
            <a:ext cx="1698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圖書館藏書  </a:t>
            </a:r>
            <a:endParaRPr lang="en-US" altLang="zh-TW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342900" indent="-342900"/>
            <a:r>
              <a:rPr lang="en-US" altLang="zh-TW" sz="200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萬冊以上及電子書 </a:t>
            </a:r>
          </a:p>
        </p:txBody>
      </p:sp>
      <p:sp>
        <p:nvSpPr>
          <p:cNvPr id="9" name="矩形 8"/>
          <p:cNvSpPr/>
          <p:nvPr/>
        </p:nvSpPr>
        <p:spPr>
          <a:xfrm>
            <a:off x="4932040" y="4833752"/>
            <a:ext cx="1503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創意藝術的</a:t>
            </a:r>
            <a:endParaRPr lang="en-US" altLang="zh-TW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342900" indent="-342900"/>
            <a:r>
              <a:rPr lang="zh-TW" altLang="en-US" sz="2000" b="1" dirty="0">
                <a:solidFill>
                  <a:srgbClr val="0000FF"/>
                </a:solidFill>
                <a:latin typeface="+mj-ea"/>
                <a:ea typeface="+mj-ea"/>
              </a:rPr>
              <a:t>主題書架 </a:t>
            </a:r>
          </a:p>
        </p:txBody>
      </p:sp>
      <p:sp>
        <p:nvSpPr>
          <p:cNvPr id="10" name="矩形 9"/>
          <p:cNvSpPr/>
          <p:nvPr/>
        </p:nvSpPr>
        <p:spPr>
          <a:xfrm>
            <a:off x="7164288" y="4843968"/>
            <a:ext cx="1656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zh-TW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間寬敞的</a:t>
            </a:r>
            <a:endParaRPr lang="en-US" altLang="zh-TW" sz="2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/>
            <a:r>
              <a:rPr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電腦教室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gray">
          <a:xfrm>
            <a:off x="3634999" y="260648"/>
            <a:ext cx="5185473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zh-TW" altLang="en-US" sz="3600" b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溫馨圖書與資訊的空間</a:t>
            </a:r>
          </a:p>
        </p:txBody>
      </p:sp>
    </p:spTree>
    <p:extLst>
      <p:ext uri="{BB962C8B-B14F-4D97-AF65-F5344CB8AC3E}">
        <p14:creationId xmlns:p14="http://schemas.microsoft.com/office/powerpoint/2010/main" val="380805671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8" descr="DSC032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2827338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6" descr="DSC0323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820988"/>
            <a:ext cx="4294188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38174" y="1196752"/>
            <a:ext cx="82280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新建置硬體設備</a:t>
            </a:r>
            <a:endParaRPr lang="en-US" altLang="zh-TW" sz="3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/>
            <a:r>
              <a:rPr lang="en-US" altLang="zh-TW" sz="36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 -</a:t>
            </a:r>
            <a:r>
              <a:rPr lang="zh-TW" altLang="en-US" sz="36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語言及視訊國際交流專科教室</a:t>
            </a:r>
          </a:p>
          <a:p>
            <a:pPr marL="342900" indent="-342900"/>
            <a:endParaRPr lang="zh-TW" altLang="en-US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72500" y="332656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語言教室</a:t>
            </a:r>
          </a:p>
        </p:txBody>
      </p:sp>
    </p:spTree>
    <p:extLst>
      <p:ext uri="{BB962C8B-B14F-4D97-AF65-F5344CB8AC3E}">
        <p14:creationId xmlns:p14="http://schemas.microsoft.com/office/powerpoint/2010/main" val="154865219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:\6.照片類\106年\1060608翻轉教學雷雕研習\IMG_14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97470"/>
            <a:ext cx="281276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X:\6.照片類\106年\1060608翻轉教學雷雕研習\IMG_146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914" y="1449526"/>
            <a:ext cx="5615403" cy="421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X:\6.照片類\106年\1060608翻轉教學雷雕研習\IMG_147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90" y="3789040"/>
            <a:ext cx="2977824" cy="223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672500" y="332656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智慧教室</a:t>
            </a:r>
          </a:p>
        </p:txBody>
      </p:sp>
    </p:spTree>
    <p:extLst>
      <p:ext uri="{BB962C8B-B14F-4D97-AF65-F5344CB8AC3E}">
        <p14:creationId xmlns:p14="http://schemas.microsoft.com/office/powerpoint/2010/main" val="117410843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628800"/>
            <a:ext cx="7128792" cy="432048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3600" b="1" dirty="0">
                <a:solidFill>
                  <a:srgbClr val="0000FF"/>
                </a:solidFill>
                <a:latin typeface="+mj-ea"/>
                <a:ea typeface="+mj-ea"/>
              </a:rPr>
              <a:t>115</a:t>
            </a:r>
            <a:r>
              <a:rPr lang="zh-TW" altLang="en-US" sz="3600" b="1" dirty="0">
                <a:solidFill>
                  <a:srgbClr val="0000FF"/>
                </a:solidFill>
                <a:latin typeface="+mj-ea"/>
                <a:ea typeface="+mj-ea"/>
              </a:rPr>
              <a:t>高雄市立路竹高中介紹影片</a:t>
            </a:r>
            <a:endParaRPr lang="en-US" altLang="zh-TW" sz="36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1800" b="1" dirty="0">
                <a:solidFill>
                  <a:schemeClr val="bg2">
                    <a:lumMod val="50000"/>
                  </a:schemeClr>
                </a:solidFill>
                <a:hlinkClick r:id="rId2"/>
              </a:rPr>
              <a:t>https://www.youtube.com/watch?v=AQ-Yy9GKR8o</a:t>
            </a:r>
            <a:endParaRPr lang="en-US" altLang="zh-TW" sz="18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3600" b="1" dirty="0">
                <a:solidFill>
                  <a:srgbClr val="0000FF"/>
                </a:solidFill>
                <a:latin typeface="+mj-ea"/>
                <a:ea typeface="+mj-ea"/>
              </a:rPr>
              <a:t>114</a:t>
            </a:r>
            <a:r>
              <a:rPr lang="zh-TW" altLang="en-US" sz="3600" b="1" dirty="0">
                <a:solidFill>
                  <a:srgbClr val="0000FF"/>
                </a:solidFill>
                <a:latin typeface="+mj-ea"/>
                <a:ea typeface="+mj-ea"/>
              </a:rPr>
              <a:t>高雄市立路竹高中介紹影片</a:t>
            </a:r>
            <a:endParaRPr lang="en-US" altLang="zh-TW" sz="36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1800" b="1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https://www.youtube.com/watch?v=KbG0tSc1dak</a:t>
            </a:r>
            <a:endParaRPr lang="en-US" altLang="zh-TW" sz="18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b="1" dirty="0">
                <a:solidFill>
                  <a:srgbClr val="0000FF"/>
                </a:solidFill>
                <a:latin typeface="+mj-ea"/>
                <a:ea typeface="+mj-ea"/>
              </a:rPr>
              <a:t>路竹高中畢業歌「青春專屬篇章」</a:t>
            </a:r>
            <a:r>
              <a:rPr lang="en-US" altLang="zh-TW" b="1" dirty="0">
                <a:solidFill>
                  <a:srgbClr val="0000FF"/>
                </a:solidFill>
                <a:latin typeface="+mj-ea"/>
                <a:ea typeface="+mj-ea"/>
              </a:rPr>
              <a:t>MV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1800" b="1" dirty="0">
                <a:solidFill>
                  <a:srgbClr val="0000FF"/>
                </a:solidFill>
                <a:latin typeface="+mj-ea"/>
                <a:ea typeface="+mj-ea"/>
                <a:hlinkClick r:id="rId4"/>
              </a:rPr>
              <a:t>https://www.youtube.com/watch?v=gjiOxAU46YY</a:t>
            </a:r>
            <a:endParaRPr lang="en-US" altLang="zh-TW" sz="18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18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7133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1428728" y="1928802"/>
            <a:ext cx="64817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5400" dirty="0">
                <a:ea typeface="標楷體" pitchFamily="65" charset="-120"/>
              </a:rPr>
              <a:t>簡報結束</a:t>
            </a:r>
          </a:p>
          <a:p>
            <a:pPr algn="ctr"/>
            <a:r>
              <a:rPr kumimoji="0" lang="zh-TW" altLang="en-US" sz="5400" dirty="0">
                <a:ea typeface="標楷體" pitchFamily="65" charset="-120"/>
              </a:rPr>
              <a:t>謝謝您的聆聽！</a:t>
            </a:r>
          </a:p>
        </p:txBody>
      </p:sp>
      <p:pic>
        <p:nvPicPr>
          <p:cNvPr id="209923" name="Picture 4" descr="MCj041971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4508500"/>
            <a:ext cx="31686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743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5FEB6F-4332-41F9-A2C6-32FFB868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71D6056-76BB-48A8-898F-5B71BF465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700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09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F06880-5553-4CA8-9BF5-A257458D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23F195A-8122-4BE3-872A-7BA6BE7F4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8" y="1238865"/>
            <a:ext cx="9144000" cy="51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78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CF4BBC-8AC1-4835-97C3-0467E34B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2F3D6A2-383A-4B5C-BD88-5259A47B2F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0239"/>
            <a:ext cx="9144000" cy="51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35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F06880-5553-4CA8-9BF5-A257458D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4D5B16-505C-4708-951E-E584B47C9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191"/>
            <a:ext cx="9144000" cy="43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CF9BF6-E70A-4DCB-A265-1E5DB096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179BE8-3DB4-4F11-9863-7598D6370E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55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91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E6C40B-13A8-46B5-8F07-4E64F950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7276AA3-023C-4AFB-9259-053CAE1227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865"/>
            <a:ext cx="9144000" cy="51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7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AC4D6B-340D-4C4B-91DE-E9062FD3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校友經驗分享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7D6C7A-F772-4A29-AD3D-EC25AF0793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800"/>
            <a:ext cx="9144000" cy="4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8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BE7813-0C7A-4BA1-9437-607F5788CE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56" y="0"/>
            <a:ext cx="7470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84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40C3BA-C7D1-46B9-950E-E7E8F8F59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4777" y="0"/>
            <a:ext cx="6294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5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1D91B93-A1A2-41C8-875A-16F5078D3A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809" y="116632"/>
            <a:ext cx="6944383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4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552F43E-3525-447E-A3EE-7073D7D7E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2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628F00E-6C65-4992-853A-31A38951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75" y="188640"/>
            <a:ext cx="5689600" cy="706437"/>
          </a:xfrm>
        </p:spPr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115</a:t>
            </a:r>
            <a:r>
              <a:rPr lang="zh-TW" altLang="en-US" b="1" dirty="0">
                <a:solidFill>
                  <a:srgbClr val="FFFF00"/>
                </a:solidFill>
                <a:latin typeface="+mj-ea"/>
                <a:ea typeface="+mj-ea"/>
              </a:rPr>
              <a:t>路竹高中介紹影片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F6014A9-5F49-4E9D-99D5-37EB1C8CAA6F}"/>
              </a:ext>
            </a:extLst>
          </p:cNvPr>
          <p:cNvSpPr txBox="1"/>
          <p:nvPr/>
        </p:nvSpPr>
        <p:spPr>
          <a:xfrm>
            <a:off x="395536" y="645333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https://www.youtube.com/watch?v=AQ-Yy9GKR8o</a:t>
            </a:r>
            <a:endParaRPr lang="zh-TW" altLang="en-US" dirty="0"/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7AFACABC-24A2-4D6A-A7AA-9A7BC66C1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7828"/>
            <a:ext cx="9144000" cy="49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30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A8204B-5848-4F36-A755-049ED6CD5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3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E2AD17-96BE-4202-9C54-4D743F34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9010BC2-6664-48C8-9E93-4FCD642FFFB2}"/>
              </a:ext>
            </a:extLst>
          </p:cNvPr>
          <p:cNvSpPr/>
          <p:nvPr/>
        </p:nvSpPr>
        <p:spPr>
          <a:xfrm>
            <a:off x="4716016" y="5301208"/>
            <a:ext cx="3888432" cy="936104"/>
          </a:xfrm>
          <a:prstGeom prst="rect">
            <a:avLst/>
          </a:prstGeom>
          <a:solidFill>
            <a:srgbClr val="7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latin typeface="+mj-ea"/>
                <a:ea typeface="+mj-ea"/>
              </a:rPr>
              <a:t>劉侑昀學姐 </a:t>
            </a:r>
            <a:r>
              <a:rPr lang="en-US" altLang="zh-TW" sz="1400" b="1" dirty="0">
                <a:latin typeface="+mj-ea"/>
                <a:ea typeface="+mj-ea"/>
              </a:rPr>
              <a:t>114</a:t>
            </a:r>
            <a:r>
              <a:rPr lang="zh-TW" altLang="en-US" sz="1400" b="1" dirty="0">
                <a:latin typeface="+mj-ea"/>
                <a:ea typeface="+mj-ea"/>
              </a:rPr>
              <a:t>年路中雙語班畢業</a:t>
            </a:r>
          </a:p>
          <a:p>
            <a:r>
              <a:rPr lang="zh-TW" altLang="en-US" sz="1400" b="1" dirty="0">
                <a:latin typeface="+mj-ea"/>
                <a:ea typeface="+mj-ea"/>
              </a:rPr>
              <a:t>國立臺北教育大學 兒童英語教育學系	</a:t>
            </a:r>
          </a:p>
          <a:p>
            <a:r>
              <a:rPr lang="zh-TW" altLang="en-US" sz="1400" b="1" dirty="0">
                <a:latin typeface="+mj-ea"/>
                <a:ea typeface="+mj-ea"/>
              </a:rPr>
              <a:t>國中：岡山國中畢業</a:t>
            </a:r>
          </a:p>
          <a:p>
            <a:r>
              <a:rPr lang="zh-TW" altLang="en-US" sz="1400" b="1" dirty="0">
                <a:latin typeface="+mj-ea"/>
                <a:ea typeface="+mj-ea"/>
              </a:rPr>
              <a:t>高中導師：楊天嘉老師</a:t>
            </a:r>
          </a:p>
        </p:txBody>
      </p:sp>
    </p:spTree>
    <p:extLst>
      <p:ext uri="{BB962C8B-B14F-4D97-AF65-F5344CB8AC3E}">
        <p14:creationId xmlns:p14="http://schemas.microsoft.com/office/powerpoint/2010/main" val="254505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32AC96F-C798-419F-A1B3-262E1369A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9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6AFE367-80B3-4AD9-8D62-E1E7D092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3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25EA2B7-43DE-439E-8CCD-EF9527435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66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C8857-2A44-4969-970D-6D8572CE9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55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E80468-6AFE-412E-A618-4CC7282CB7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147CBD3-D3F8-4921-9728-841AF1BFF64E}"/>
              </a:ext>
            </a:extLst>
          </p:cNvPr>
          <p:cNvSpPr txBox="1"/>
          <p:nvPr/>
        </p:nvSpPr>
        <p:spPr>
          <a:xfrm>
            <a:off x="251520" y="260648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114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1512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E331491-8D32-40C2-A360-8ED847B50C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34B6D27-799B-4733-B90A-06C7D9C576B4}"/>
              </a:ext>
            </a:extLst>
          </p:cNvPr>
          <p:cNvSpPr txBox="1"/>
          <p:nvPr/>
        </p:nvSpPr>
        <p:spPr>
          <a:xfrm>
            <a:off x="251520" y="260648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114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83175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900E40-7D5D-4585-9295-414DE3C47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459D741-885A-4E0E-9BE6-A95AF037F8EE}"/>
              </a:ext>
            </a:extLst>
          </p:cNvPr>
          <p:cNvSpPr txBox="1"/>
          <p:nvPr/>
        </p:nvSpPr>
        <p:spPr>
          <a:xfrm>
            <a:off x="251520" y="260648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114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78257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AE9FA80-1E6D-417B-9333-40F97AC594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10"/>
            <a:ext cx="9144000" cy="686325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198BACB-43FA-494B-AEB4-FA1B2F4E0BCE}"/>
              </a:ext>
            </a:extLst>
          </p:cNvPr>
          <p:cNvSpPr txBox="1"/>
          <p:nvPr/>
        </p:nvSpPr>
        <p:spPr>
          <a:xfrm>
            <a:off x="251520" y="260648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114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1300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628F00E-6C65-4992-853A-31A38951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75" y="188640"/>
            <a:ext cx="5689600" cy="706437"/>
          </a:xfrm>
        </p:spPr>
        <p:txBody>
          <a:bodyPr/>
          <a:lstStyle/>
          <a:p>
            <a:r>
              <a:rPr lang="en-US" altLang="zh-TW" b="1" dirty="0">
                <a:solidFill>
                  <a:srgbClr val="FFFF00"/>
                </a:solidFill>
                <a:latin typeface="+mj-ea"/>
                <a:ea typeface="+mj-ea"/>
              </a:rPr>
              <a:t>114</a:t>
            </a:r>
            <a:r>
              <a:rPr lang="zh-TW" altLang="en-US" b="1" dirty="0">
                <a:solidFill>
                  <a:srgbClr val="FFFF00"/>
                </a:solidFill>
                <a:latin typeface="+mj-ea"/>
                <a:ea typeface="+mj-ea"/>
              </a:rPr>
              <a:t>路竹高中介紹影片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912F62C6-F7CE-45F9-9471-0D7DB3A63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340768"/>
            <a:ext cx="8640960" cy="48760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F6014A9-5F49-4E9D-99D5-37EB1C8CAA6F}"/>
              </a:ext>
            </a:extLst>
          </p:cNvPr>
          <p:cNvSpPr txBox="1"/>
          <p:nvPr/>
        </p:nvSpPr>
        <p:spPr>
          <a:xfrm>
            <a:off x="395536" y="6353047"/>
            <a:ext cx="604867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1800" b="1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https://www.youtube.com/watch?v=KbG0tSc1dak</a:t>
            </a:r>
            <a:endParaRPr lang="en-US" altLang="zh-TW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42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CF65CD9-2FF0-476F-9DBF-D87F896312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E1BB394-F182-4A6B-A885-1124EA3EE864}"/>
              </a:ext>
            </a:extLst>
          </p:cNvPr>
          <p:cNvSpPr txBox="1"/>
          <p:nvPr/>
        </p:nvSpPr>
        <p:spPr>
          <a:xfrm>
            <a:off x="251520" y="260648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114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49932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AA8857-F6EC-4EFB-A757-471CAAF9F9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6077"/>
            <a:ext cx="9144000" cy="572975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BA403F7-7AC2-43CE-BD41-72473E82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>
                <a:solidFill>
                  <a:srgbClr val="FFFF00"/>
                </a:solidFill>
              </a:rPr>
              <a:t>113</a:t>
            </a:r>
            <a:r>
              <a:rPr lang="zh-TW" altLang="en-US" dirty="0">
                <a:solidFill>
                  <a:srgbClr val="FFFF00"/>
                </a:solidFill>
              </a:rPr>
              <a:t>年畢業校友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5371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C06B07-0666-4089-931F-F50FEB364E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44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641332F-26A9-44DF-B94D-F3CB750BCD5A}"/>
              </a:ext>
            </a:extLst>
          </p:cNvPr>
          <p:cNvSpPr txBox="1"/>
          <p:nvPr/>
        </p:nvSpPr>
        <p:spPr>
          <a:xfrm>
            <a:off x="251520" y="243448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113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15119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EACF5B-EE31-4805-9091-136B85CA75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58728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B177F0E-1647-408F-814A-CC41E4DBE136}"/>
              </a:ext>
            </a:extLst>
          </p:cNvPr>
          <p:cNvSpPr txBox="1"/>
          <p:nvPr/>
        </p:nvSpPr>
        <p:spPr>
          <a:xfrm>
            <a:off x="251520" y="243448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113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14872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2177A2C-CD00-49CE-A1D5-0934514806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58" y="0"/>
            <a:ext cx="8452884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363D597-0D73-41C8-B201-06D4BBB198F2}"/>
              </a:ext>
            </a:extLst>
          </p:cNvPr>
          <p:cNvSpPr txBox="1"/>
          <p:nvPr/>
        </p:nvSpPr>
        <p:spPr>
          <a:xfrm>
            <a:off x="421039" y="132885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113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22192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1466FA1-EC01-4E7B-99B2-16E616413D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538"/>
            <a:ext cx="9144000" cy="5559136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0EB5EBED-B4BC-471A-A296-9A0D8C503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575" y="243136"/>
            <a:ext cx="568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b="1" dirty="0">
                <a:solidFill>
                  <a:srgbClr val="FFFF00"/>
                </a:solidFill>
                <a:latin typeface="+mj-ea"/>
                <a:ea typeface="+mj-ea"/>
              </a:rPr>
              <a:t>113</a:t>
            </a:r>
            <a:r>
              <a:rPr lang="zh-TW" altLang="en-US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26518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29BA456-1BFC-4357-85E7-D181A9AED0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09EAA68-A6B5-470A-BA4F-38CD6C2883C4}"/>
              </a:ext>
            </a:extLst>
          </p:cNvPr>
          <p:cNvSpPr txBox="1"/>
          <p:nvPr/>
        </p:nvSpPr>
        <p:spPr>
          <a:xfrm>
            <a:off x="251520" y="177489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113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65763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5FD449A-408A-4E39-87C4-8652D1F16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C38B47F-4916-42A8-9DB1-C06A05D98CEA}"/>
              </a:ext>
            </a:extLst>
          </p:cNvPr>
          <p:cNvSpPr txBox="1"/>
          <p:nvPr/>
        </p:nvSpPr>
        <p:spPr>
          <a:xfrm>
            <a:off x="251520" y="177489"/>
            <a:ext cx="465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113</a:t>
            </a:r>
            <a:r>
              <a:rPr lang="zh-TW" altLang="en-US" sz="3600" b="1" dirty="0">
                <a:solidFill>
                  <a:srgbClr val="FFFF00"/>
                </a:solidFill>
                <a:latin typeface="+mj-ea"/>
                <a:ea typeface="+mj-ea"/>
              </a:rPr>
              <a:t>年畢業校友</a:t>
            </a:r>
            <a:endParaRPr lang="zh-TW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36211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BDE9106-3A2C-4D76-B5B7-D80133D6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207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7CFA1AB4-7346-4716-876C-592E5F89A8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575" y="243136"/>
            <a:ext cx="568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b="1" dirty="0">
                <a:latin typeface="+mj-ea"/>
                <a:ea typeface="+mj-ea"/>
              </a:rPr>
              <a:t>112</a:t>
            </a:r>
            <a:r>
              <a:rPr lang="zh-TW" altLang="en-US" b="1" dirty="0">
                <a:latin typeface="+mj-ea"/>
                <a:ea typeface="+mj-ea"/>
              </a:rPr>
              <a:t>年畢業校友</a:t>
            </a:r>
          </a:p>
        </p:txBody>
      </p:sp>
    </p:spTree>
    <p:extLst>
      <p:ext uri="{BB962C8B-B14F-4D97-AF65-F5344CB8AC3E}">
        <p14:creationId xmlns:p14="http://schemas.microsoft.com/office/powerpoint/2010/main" val="3787650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E6E5A08-13C7-4215-8CBD-D495AAFA2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48768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73C5CEF-861D-4F65-AF78-2C041A4B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latin typeface="+mj-ea"/>
                <a:ea typeface="+mj-ea"/>
              </a:rPr>
              <a:t>112</a:t>
            </a:r>
            <a:r>
              <a:rPr lang="zh-TW" altLang="en-US" b="1" dirty="0">
                <a:latin typeface="+mj-ea"/>
                <a:ea typeface="+mj-ea"/>
              </a:rPr>
              <a:t>年畢業校友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872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BC984CD-AD0F-4A16-9E25-7B12F87FAC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247"/>
            <a:ext cx="9144000" cy="39685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5F06880-5553-4CA8-9BF5-A257458D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>
                <a:solidFill>
                  <a:srgbClr val="FF0000"/>
                </a:solidFill>
                <a:latin typeface="+mj-ea"/>
              </a:rPr>
              <a:t>115</a:t>
            </a:r>
            <a:r>
              <a:rPr lang="zh-TW" altLang="en-US" sz="4000" dirty="0">
                <a:solidFill>
                  <a:srgbClr val="FF0000"/>
                </a:solidFill>
                <a:latin typeface="+mj-ea"/>
              </a:rPr>
              <a:t>年</a:t>
            </a:r>
            <a:r>
              <a:rPr lang="zh-TW" altLang="en-US" sz="4000" dirty="0">
                <a:solidFill>
                  <a:srgbClr val="FFFF00"/>
                </a:solidFill>
                <a:latin typeface="+mj-ea"/>
              </a:rPr>
              <a:t>大學錄取榜單合照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897830A-13B2-4CB2-82A6-7439BA334FCE}"/>
              </a:ext>
            </a:extLst>
          </p:cNvPr>
          <p:cNvSpPr/>
          <p:nvPr/>
        </p:nvSpPr>
        <p:spPr>
          <a:xfrm>
            <a:off x="104640" y="5154671"/>
            <a:ext cx="8622804" cy="43204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458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2E90DA7-DE95-4C0F-B45F-712AB5FE7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1308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EDF5FA0-FE9B-4AE3-9082-221F3FB5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latin typeface="+mj-ea"/>
                <a:ea typeface="+mj-ea"/>
              </a:rPr>
              <a:t>112</a:t>
            </a:r>
            <a:r>
              <a:rPr lang="zh-TW" altLang="en-US" b="1" dirty="0">
                <a:latin typeface="+mj-ea"/>
                <a:ea typeface="+mj-ea"/>
              </a:rPr>
              <a:t>年畢業校友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936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0B7DDBD-87F4-400C-8622-A4FB4098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2871"/>
            <a:ext cx="9144000" cy="55033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7F08F1B-0343-483E-B3FD-CDB230B4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latin typeface="+mj-ea"/>
                <a:ea typeface="+mj-ea"/>
              </a:rPr>
              <a:t>112</a:t>
            </a:r>
            <a:r>
              <a:rPr lang="zh-TW" altLang="en-US" b="1" dirty="0">
                <a:latin typeface="+mj-ea"/>
                <a:ea typeface="+mj-ea"/>
              </a:rPr>
              <a:t>年畢業校友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8130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44E01C1-8F44-4BC4-967C-C65BBA1F9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341"/>
            <a:ext cx="9144000" cy="58335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155C-581A-4F40-A854-85461BAF1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latin typeface="+mj-ea"/>
                <a:ea typeface="+mj-ea"/>
              </a:rPr>
              <a:t>112</a:t>
            </a:r>
            <a:r>
              <a:rPr lang="zh-TW" altLang="en-US" b="1" dirty="0">
                <a:latin typeface="+mj-ea"/>
                <a:ea typeface="+mj-ea"/>
              </a:rPr>
              <a:t>年畢業校友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733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7" y="1268760"/>
            <a:ext cx="8958985" cy="5040560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203575" y="27463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3660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84" y="1175785"/>
            <a:ext cx="6949400" cy="5205543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203575" y="27463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32040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196752"/>
            <a:ext cx="7135328" cy="5111266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203575" y="27463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0543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2" y="1435624"/>
            <a:ext cx="6159710" cy="4778674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203575" y="27463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EA69EC-D56D-41B5-BA9F-00AE08CFD7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528071"/>
            <a:ext cx="2752844" cy="45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1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4B1AB94-8546-40EA-B64C-93B59177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358F499-7129-425E-A903-2F27D843F0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2" y="1484784"/>
            <a:ext cx="4515104" cy="45151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5B91CAC-AF8B-4D89-8271-4F93A74F8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55" y="1484784"/>
            <a:ext cx="4515104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96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4B1AB94-8546-40EA-B64C-93B59177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338081-F6E9-4ABB-ABC1-DA04C32340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56792"/>
            <a:ext cx="4480976" cy="44809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A40EEA0-A086-4D71-8D50-221245399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" y="1579878"/>
            <a:ext cx="4480976" cy="44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21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F0A35-DC37-4873-8E66-96A63FEB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4C532EC-49EE-4A3F-AD94-79358502F6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" y="1556792"/>
            <a:ext cx="4536504" cy="453650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0AE110-5D39-43BF-B7A6-81F2ABA14E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903" y="1556792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9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EC73CB-1316-466C-831C-B4595A9A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972616-1993-43C7-8FB8-29F9E7C78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9302"/>
            <a:ext cx="9143999" cy="51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0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4B1AB94-8546-40EA-B64C-93B59177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9EDBD8-C286-4630-9E2F-D9E5A413B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88" y="1575081"/>
            <a:ext cx="4518215" cy="451821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0E4182F-02A6-418C-94E3-C81C38FA77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75081"/>
            <a:ext cx="4518215" cy="45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239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6221D6-ED8F-4711-A15E-5DAAAC9F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1A45506-821A-4F6C-BE36-927077EA0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5222"/>
            <a:ext cx="9144000" cy="52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34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6221D6-ED8F-4711-A15E-5DAAAC9F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B6A2C8-B756-4744-B0DA-B8A7F1903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6242"/>
            <a:ext cx="9144000" cy="52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19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6221D6-ED8F-4711-A15E-5DAAAC9F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D30119-910B-49D0-A42D-43297F885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75732"/>
            <a:ext cx="9143999" cy="53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809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E9ACAF9-D66E-41B3-A683-B752AC25B6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03" y="0"/>
            <a:ext cx="484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89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茄萣國中畢業校友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000915"/>
              </p:ext>
            </p:extLst>
          </p:nvPr>
        </p:nvGraphicFramePr>
        <p:xfrm>
          <a:off x="143508" y="1268760"/>
          <a:ext cx="9000492" cy="482453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90196">
                  <a:extLst>
                    <a:ext uri="{9D8B030D-6E8A-4147-A177-3AD203B41FA5}">
                      <a16:colId xmlns:a16="http://schemas.microsoft.com/office/drawing/2014/main" val="286275718"/>
                    </a:ext>
                  </a:extLst>
                </a:gridCol>
                <a:gridCol w="663971">
                  <a:extLst>
                    <a:ext uri="{9D8B030D-6E8A-4147-A177-3AD203B41FA5}">
                      <a16:colId xmlns:a16="http://schemas.microsoft.com/office/drawing/2014/main" val="3543759585"/>
                    </a:ext>
                  </a:extLst>
                </a:gridCol>
                <a:gridCol w="663971">
                  <a:extLst>
                    <a:ext uri="{9D8B030D-6E8A-4147-A177-3AD203B41FA5}">
                      <a16:colId xmlns:a16="http://schemas.microsoft.com/office/drawing/2014/main" val="186445514"/>
                    </a:ext>
                  </a:extLst>
                </a:gridCol>
                <a:gridCol w="811520">
                  <a:extLst>
                    <a:ext uri="{9D8B030D-6E8A-4147-A177-3AD203B41FA5}">
                      <a16:colId xmlns:a16="http://schemas.microsoft.com/office/drawing/2014/main" val="4031740971"/>
                    </a:ext>
                  </a:extLst>
                </a:gridCol>
                <a:gridCol w="2474089">
                  <a:extLst>
                    <a:ext uri="{9D8B030D-6E8A-4147-A177-3AD203B41FA5}">
                      <a16:colId xmlns:a16="http://schemas.microsoft.com/office/drawing/2014/main" val="451773117"/>
                    </a:ext>
                  </a:extLst>
                </a:gridCol>
                <a:gridCol w="2772136">
                  <a:extLst>
                    <a:ext uri="{9D8B030D-6E8A-4147-A177-3AD203B41FA5}">
                      <a16:colId xmlns:a16="http://schemas.microsoft.com/office/drawing/2014/main" val="2614238972"/>
                    </a:ext>
                  </a:extLst>
                </a:gridCol>
                <a:gridCol w="1024609">
                  <a:extLst>
                    <a:ext uri="{9D8B030D-6E8A-4147-A177-3AD203B41FA5}">
                      <a16:colId xmlns:a16="http://schemas.microsoft.com/office/drawing/2014/main" val="2516533027"/>
                    </a:ext>
                  </a:extLst>
                </a:gridCol>
              </a:tblGrid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序號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年度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班級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大學名稱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系組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畢業國中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957680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歐○鈞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臺北市立大學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行銷與管理學系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781636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林○妤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國立暨南國際大學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護理學系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447769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鄭○允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國立嘉義大學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行銷與觀光管理學系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505775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陳○蒴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國立屏東大學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特殊教育學系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陳○蒴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特殊教育學系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林○妤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國立臺北護理健康大學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護理系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52798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郭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安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國立宜蘭大學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電機工程學系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13066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洪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甄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國立屏東大學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應用數學系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11753"/>
                  </a:ext>
                </a:extLst>
              </a:tr>
              <a:tr h="5548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薛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資訊工程學系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茄萣國中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58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8241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834710-AA0C-41D5-89AC-16EF5A3799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746" y="-1"/>
            <a:ext cx="523250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57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6394CB-A4B2-47AF-AF5C-46EFBC3AAA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334"/>
            <a:ext cx="9144000" cy="52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583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1296FD-4FF4-4CF5-A9F8-9B6B1EE9ED7B}"/>
              </a:ext>
            </a:extLst>
          </p:cNvPr>
          <p:cNvSpPr txBox="1"/>
          <p:nvPr/>
        </p:nvSpPr>
        <p:spPr>
          <a:xfrm>
            <a:off x="1979712" y="4941168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+mj-ea"/>
                <a:ea typeface="+mj-ea"/>
              </a:rPr>
              <a:t>路中校排</a:t>
            </a:r>
            <a:r>
              <a:rPr lang="en-US" altLang="zh-TW" sz="1400" dirty="0">
                <a:solidFill>
                  <a:schemeClr val="bg1"/>
                </a:solidFill>
                <a:latin typeface="+mj-ea"/>
                <a:ea typeface="+mj-ea"/>
              </a:rPr>
              <a:t>2%</a:t>
            </a:r>
            <a:endParaRPr lang="zh-TW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266925-21FA-4E7E-B615-B539C64B8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6209"/>
            <a:ext cx="9144000" cy="52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129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B8C3BDA-4954-453C-8E23-6184D9723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7CFDAA-33B9-43C9-B5F4-82E3A5556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AF1ABAF-691F-4C08-A749-2B0E5CE32D6C}"/>
              </a:ext>
            </a:extLst>
          </p:cNvPr>
          <p:cNvSpPr/>
          <p:nvPr/>
        </p:nvSpPr>
        <p:spPr>
          <a:xfrm>
            <a:off x="287176" y="2945964"/>
            <a:ext cx="8569647" cy="699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2A817D0-5A45-40A8-9114-0939845A87EF}"/>
              </a:ext>
            </a:extLst>
          </p:cNvPr>
          <p:cNvSpPr/>
          <p:nvPr/>
        </p:nvSpPr>
        <p:spPr>
          <a:xfrm>
            <a:off x="302507" y="4437112"/>
            <a:ext cx="8569647" cy="2016224"/>
          </a:xfrm>
          <a:prstGeom prst="rect">
            <a:avLst/>
          </a:prstGeom>
          <a:noFill/>
          <a:ln w="28575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12AA7AE-9B01-48E6-A3B3-B211A99BCB18}"/>
              </a:ext>
            </a:extLst>
          </p:cNvPr>
          <p:cNvSpPr/>
          <p:nvPr/>
        </p:nvSpPr>
        <p:spPr>
          <a:xfrm>
            <a:off x="302508" y="1062217"/>
            <a:ext cx="8569646" cy="1831197"/>
          </a:xfrm>
          <a:prstGeom prst="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96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阿蓮國中畢業校友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81105"/>
              </p:ext>
            </p:extLst>
          </p:nvPr>
        </p:nvGraphicFramePr>
        <p:xfrm>
          <a:off x="143508" y="1235668"/>
          <a:ext cx="8856984" cy="514565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80786">
                  <a:extLst>
                    <a:ext uri="{9D8B030D-6E8A-4147-A177-3AD203B41FA5}">
                      <a16:colId xmlns:a16="http://schemas.microsoft.com/office/drawing/2014/main" val="286275718"/>
                    </a:ext>
                  </a:extLst>
                </a:gridCol>
                <a:gridCol w="653384">
                  <a:extLst>
                    <a:ext uri="{9D8B030D-6E8A-4147-A177-3AD203B41FA5}">
                      <a16:colId xmlns:a16="http://schemas.microsoft.com/office/drawing/2014/main" val="3543759585"/>
                    </a:ext>
                  </a:extLst>
                </a:gridCol>
                <a:gridCol w="653384">
                  <a:extLst>
                    <a:ext uri="{9D8B030D-6E8A-4147-A177-3AD203B41FA5}">
                      <a16:colId xmlns:a16="http://schemas.microsoft.com/office/drawing/2014/main" val="186445514"/>
                    </a:ext>
                  </a:extLst>
                </a:gridCol>
                <a:gridCol w="798581">
                  <a:extLst>
                    <a:ext uri="{9D8B030D-6E8A-4147-A177-3AD203B41FA5}">
                      <a16:colId xmlns:a16="http://schemas.microsoft.com/office/drawing/2014/main" val="4031740971"/>
                    </a:ext>
                  </a:extLst>
                </a:gridCol>
                <a:gridCol w="2434641">
                  <a:extLst>
                    <a:ext uri="{9D8B030D-6E8A-4147-A177-3AD203B41FA5}">
                      <a16:colId xmlns:a16="http://schemas.microsoft.com/office/drawing/2014/main" val="451773117"/>
                    </a:ext>
                  </a:extLst>
                </a:gridCol>
                <a:gridCol w="2727936">
                  <a:extLst>
                    <a:ext uri="{9D8B030D-6E8A-4147-A177-3AD203B41FA5}">
                      <a16:colId xmlns:a16="http://schemas.microsoft.com/office/drawing/2014/main" val="2614238972"/>
                    </a:ext>
                  </a:extLst>
                </a:gridCol>
                <a:gridCol w="1008272">
                  <a:extLst>
                    <a:ext uri="{9D8B030D-6E8A-4147-A177-3AD203B41FA5}">
                      <a16:colId xmlns:a16="http://schemas.microsoft.com/office/drawing/2014/main" val="2516533027"/>
                    </a:ext>
                  </a:extLst>
                </a:gridCol>
              </a:tblGrid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序號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年度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班級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大學名稱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系組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畢業國中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957680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陳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國立高雄師範大學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教育學系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781636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陳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伶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空軍軍官學校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不分系專才生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軍費生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447769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113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謝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國立臺灣師範大學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602964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113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陳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佳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國立暨南國際大學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觀光休閒與餐旅管理學系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505775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113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楊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益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國立高雄大學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113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李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璋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臺灣警察專科學校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行政警察科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endParaRPr lang="en-US" altLang="zh-TW" sz="1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572" marR="8572" marT="857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林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翔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國立高雄大學</a:t>
                      </a:r>
                      <a:endParaRPr lang="zh-TW" altLang="en-US" sz="1800" b="0" i="0" u="none" strike="noStrike" kern="12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運動競技學系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52798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endParaRPr lang="en-US" altLang="zh-TW" sz="1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李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國立高雄大學</a:t>
                      </a:r>
                      <a:endParaRPr lang="zh-TW" altLang="en-US" sz="1800" b="0" i="0" u="none" strike="noStrike" kern="12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運動競技學系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13066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翰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國立高雄大學</a:t>
                      </a:r>
                      <a:endParaRPr lang="zh-TW" altLang="en-US" sz="1800" b="0" i="0" u="none" strike="noStrike" kern="12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運動競技學系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11753"/>
                  </a:ext>
                </a:extLst>
              </a:tr>
              <a:tr h="467787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10</a:t>
                      </a:r>
                      <a:endParaRPr lang="zh-TW" altLang="en-US" dirty="0"/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忠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國立高雄大學</a:t>
                      </a:r>
                      <a:endParaRPr lang="zh-TW" altLang="en-US" sz="1800" b="0" i="0" u="none" strike="noStrike" kern="12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運動競技學系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阿蓮國中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81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7343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7549FE-E5FD-4AFA-BBCE-8C21AFAE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阿蓮國中畢業校友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BCC23B-487E-4904-AC62-F76318D65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73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087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508CF3-DF64-4291-A829-9495C3A4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阿蓮國中畢業校友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985620B-7525-43EB-80FB-F3086DB0F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2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03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508CF3-DF64-4291-A829-9495C3A4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阿蓮國中畢業校友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1BEC25B-AA3F-47F4-A49F-59DCE2EDF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13" y="1215606"/>
            <a:ext cx="894757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542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84AB53D-4D80-4544-B239-F9EFA3619D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03" y="0"/>
            <a:ext cx="484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20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163DF8E-0D7F-4A65-9999-D98668CF0944}"/>
              </a:ext>
            </a:extLst>
          </p:cNvPr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5593"/>
              </p:ext>
            </p:extLst>
          </p:nvPr>
        </p:nvGraphicFramePr>
        <p:xfrm>
          <a:off x="107504" y="1347268"/>
          <a:ext cx="8856984" cy="525008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8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2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9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45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+mj-ea"/>
                          <a:ea typeface="+mj-ea"/>
                        </a:rPr>
                        <a:t>序號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+mj-ea"/>
                          <a:ea typeface="+mj-ea"/>
                        </a:rPr>
                        <a:t>年度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+mj-ea"/>
                          <a:ea typeface="+mj-ea"/>
                        </a:rPr>
                        <a:t>班級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+mj-ea"/>
                          <a:ea typeface="+mj-ea"/>
                        </a:rPr>
                        <a:t>姓名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+mj-ea"/>
                          <a:ea typeface="+mj-ea"/>
                        </a:rPr>
                        <a:t>大學名稱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+mj-ea"/>
                          <a:ea typeface="+mj-ea"/>
                        </a:rPr>
                        <a:t>系組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114</a:t>
                      </a:r>
                      <a:endParaRPr lang="zh-TW" altLang="en-US" sz="22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劉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姍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國立聯合大學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經營管理學系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83432064"/>
                  </a:ext>
                </a:extLst>
              </a:tr>
              <a:tr h="4946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113</a:t>
                      </a:r>
                      <a:endParaRPr lang="zh-TW" altLang="en-US" sz="22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劉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芯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國立清華大學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竹師教育學院學士班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49541251"/>
                  </a:ext>
                </a:extLst>
              </a:tr>
              <a:tr h="4946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113</a:t>
                      </a:r>
                      <a:endParaRPr lang="zh-TW" altLang="en-US" sz="22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陳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可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國立臺灣師範大學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6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113</a:t>
                      </a:r>
                      <a:endParaRPr lang="zh-TW" altLang="en-US" sz="22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潘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甄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國立臺灣師範大學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運動競技學系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60599756"/>
                  </a:ext>
                </a:extLst>
              </a:tr>
              <a:tr h="5001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5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113</a:t>
                      </a:r>
                      <a:endParaRPr lang="zh-TW" altLang="en-US" sz="22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鄭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佳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特殊教育學系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0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113</a:t>
                      </a:r>
                      <a:endParaRPr lang="zh-TW" altLang="en-US" sz="22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祝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慈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國立金門大學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社會工作學系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87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7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113</a:t>
                      </a:r>
                      <a:endParaRPr lang="zh-TW" altLang="en-US" sz="22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程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宗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臺灣警察專科學校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行政警察科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4699713"/>
                  </a:ext>
                </a:extLst>
              </a:tr>
              <a:tr h="42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8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112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dirty="0">
                          <a:effectLst/>
                          <a:latin typeface="+mj-ea"/>
                          <a:ea typeface="+mj-ea"/>
                        </a:rPr>
                        <a:t>高三</a:t>
                      </a:r>
                      <a:r>
                        <a:rPr lang="en-US" altLang="zh-TW" sz="2200" u="none" strike="noStrike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蘇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倫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國立中正大學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化學工程學系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90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latin typeface="+mj-ea"/>
                          <a:ea typeface="+mj-ea"/>
                        </a:rPr>
                        <a:t>9</a:t>
                      </a:r>
                      <a:endParaRPr lang="zh-TW" altLang="en-US" sz="2200" dirty="0"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112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史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融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1" i="0" u="none" strike="noStrike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rPr>
                        <a:t>國防大學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心理及社會工作系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60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latin typeface="+mj-ea"/>
                          <a:ea typeface="+mj-ea"/>
                        </a:rPr>
                        <a:t>10</a:t>
                      </a:r>
                      <a:endParaRPr lang="zh-TW" altLang="en-US" sz="2200" dirty="0"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112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高三</a:t>
                      </a:r>
                      <a:r>
                        <a:rPr lang="en-US" altLang="zh-TW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史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融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國立金門大學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長期照護學系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湖內國中畢業校友</a:t>
            </a:r>
          </a:p>
        </p:txBody>
      </p:sp>
    </p:spTree>
    <p:extLst>
      <p:ext uri="{BB962C8B-B14F-4D97-AF65-F5344CB8AC3E}">
        <p14:creationId xmlns:p14="http://schemas.microsoft.com/office/powerpoint/2010/main" val="10826232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4A0CF8-76A6-4C51-8427-E84190C3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52FC00-5A9D-4B13-8B22-A5BBF74A41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821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23F59E3-8E3B-4E84-A50C-672B543BCB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48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91D54E-AC84-498D-81E7-111E900D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613DEA-C583-45A5-AD22-0E2D60FF5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4" y="13137"/>
            <a:ext cx="4293049" cy="68448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EA4696-1537-4274-B818-340867C9C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34" y="13137"/>
            <a:ext cx="4932000" cy="68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105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D57405-E0EF-4D4D-82D8-1FA751DC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095517B-08B6-4D84-A1AF-AEEE1634B5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58" y="1268760"/>
            <a:ext cx="760068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5AD39D2-27B1-4628-B06C-609EBA0F3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28A6F5A-56CC-40E9-8332-BF907DA92E78}"/>
              </a:ext>
            </a:extLst>
          </p:cNvPr>
          <p:cNvSpPr/>
          <p:nvPr/>
        </p:nvSpPr>
        <p:spPr>
          <a:xfrm>
            <a:off x="302508" y="2518610"/>
            <a:ext cx="8569647" cy="26231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6FF5A4-04C5-4B97-9283-D1BA1BB55EA7}"/>
              </a:ext>
            </a:extLst>
          </p:cNvPr>
          <p:cNvSpPr/>
          <p:nvPr/>
        </p:nvSpPr>
        <p:spPr>
          <a:xfrm>
            <a:off x="302507" y="4941168"/>
            <a:ext cx="8569647" cy="151216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CBC018-0218-4B96-B536-7EDA8AC224C2}"/>
              </a:ext>
            </a:extLst>
          </p:cNvPr>
          <p:cNvSpPr/>
          <p:nvPr/>
        </p:nvSpPr>
        <p:spPr>
          <a:xfrm>
            <a:off x="302508" y="1093747"/>
            <a:ext cx="8569646" cy="140118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0134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33D957-A513-43D9-8A5C-7B8BDA66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湖內國中畢業校友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D1D8794-5DD1-40DF-A08A-94CFC80BA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" y="1237230"/>
            <a:ext cx="9126791" cy="5112568"/>
          </a:xfrm>
        </p:spPr>
      </p:pic>
    </p:spTree>
    <p:extLst>
      <p:ext uri="{BB962C8B-B14F-4D97-AF65-F5344CB8AC3E}">
        <p14:creationId xmlns:p14="http://schemas.microsoft.com/office/powerpoint/2010/main" val="2366688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943535F-A2BC-42D5-8934-459ADBD9C0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04" y="0"/>
            <a:ext cx="484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79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0B633D7-B211-466F-8D06-14616A100C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9072"/>
            <a:ext cx="9144000" cy="5138928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380294F3-80D7-429C-9D26-DFF40D6B1100}"/>
              </a:ext>
            </a:extLst>
          </p:cNvPr>
          <p:cNvSpPr txBox="1">
            <a:spLocks/>
          </p:cNvSpPr>
          <p:nvPr/>
        </p:nvSpPr>
        <p:spPr>
          <a:xfrm>
            <a:off x="3203575" y="274638"/>
            <a:ext cx="568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zh-TW" altLang="en-US" kern="0" dirty="0">
                <a:solidFill>
                  <a:srgbClr val="FFFF00"/>
                </a:solidFill>
              </a:rPr>
              <a:t>永安國中畢業校友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18658794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F6DC6FB-0A02-4BBD-B8D1-063D07653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4460"/>
            <a:ext cx="9144000" cy="51435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A68A58CC-E7A9-4E65-BB6C-7AA9E6840505}"/>
              </a:ext>
            </a:extLst>
          </p:cNvPr>
          <p:cNvSpPr txBox="1">
            <a:spLocks/>
          </p:cNvSpPr>
          <p:nvPr/>
        </p:nvSpPr>
        <p:spPr>
          <a:xfrm>
            <a:off x="3203575" y="274638"/>
            <a:ext cx="568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zh-TW" altLang="en-US" kern="0" dirty="0">
                <a:solidFill>
                  <a:srgbClr val="FFFF00"/>
                </a:solidFill>
              </a:rPr>
              <a:t>永安國中畢業校友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25834435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0492"/>
              </p:ext>
            </p:extLst>
          </p:nvPr>
        </p:nvGraphicFramePr>
        <p:xfrm>
          <a:off x="287525" y="1412776"/>
          <a:ext cx="8605924" cy="482502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67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5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151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7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534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序號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年度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姓名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大學名稱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系組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畢業國中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8572" marR="8572" marT="8572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572" marR="8572" marT="8572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戴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綺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國立陽明交通大學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運輸與物流管理學系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105968"/>
                  </a:ext>
                </a:extLst>
              </a:tr>
              <a:tr h="504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8572" marR="8572" marT="8572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113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572" marR="8572" marT="8572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杜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豪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國立屏東大學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應用化學系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4850"/>
                  </a:ext>
                </a:extLst>
              </a:tr>
              <a:tr h="504154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杜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豪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國立屏東科技大學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材料工程系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638440"/>
                  </a:ext>
                </a:extLst>
              </a:tr>
              <a:tr h="5041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572" marR="8572" marT="857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廖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生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國立嘉義大學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應用數學系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83432064"/>
                  </a:ext>
                </a:extLst>
              </a:tr>
              <a:tr h="4153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572" marR="8572" marT="8572" marB="0" anchor="ctr"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高三</a:t>
                      </a:r>
                      <a:r>
                        <a:rPr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蘇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新細明體"/>
                          <a:ea typeface="+mn-ea"/>
                          <a:cs typeface="+mn-cs"/>
                        </a:rPr>
                        <a:t>姿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國立聯合大學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土木與防災工程學系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49541251"/>
                  </a:ext>
                </a:extLst>
              </a:tr>
              <a:tr h="415348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新細明體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國立聯合大學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機械工程學系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310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新細明體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國立虎尾科技大學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運動競技學系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310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新細明體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國立高雄科技大學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電子工程學系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44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72" marR="8572" marT="8572" marB="0"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新細明體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國立屏東科技大學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運動資訊與傳播學系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永安國中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永安國中畢業校友</a:t>
            </a:r>
          </a:p>
        </p:txBody>
      </p:sp>
    </p:spTree>
    <p:extLst>
      <p:ext uri="{BB962C8B-B14F-4D97-AF65-F5344CB8AC3E}">
        <p14:creationId xmlns:p14="http://schemas.microsoft.com/office/powerpoint/2010/main" val="22322718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67B6E69-750B-4342-9F6E-1D7F10A1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永安國中畢業校友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F32FEE-541D-4155-B867-91171BFC37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7527"/>
            <a:ext cx="9144000" cy="52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8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F4EF879-1B32-495B-834E-7DC35F8EE2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129919"/>
            <a:ext cx="3168352" cy="52805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8D038F-9C31-4677-8BF8-4063ECF52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143598"/>
            <a:ext cx="3672408" cy="5301208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F67B6E69-750B-4342-9F6E-1D7F10A1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永安國中畢業校友</a:t>
            </a:r>
          </a:p>
        </p:txBody>
      </p:sp>
    </p:spTree>
    <p:extLst>
      <p:ext uri="{BB962C8B-B14F-4D97-AF65-F5344CB8AC3E}">
        <p14:creationId xmlns:p14="http://schemas.microsoft.com/office/powerpoint/2010/main" val="39027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一甲國中畢業校友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55044"/>
              </p:ext>
            </p:extLst>
          </p:nvPr>
        </p:nvGraphicFramePr>
        <p:xfrm>
          <a:off x="390722" y="1249907"/>
          <a:ext cx="8357740" cy="484339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48445">
                  <a:extLst>
                    <a:ext uri="{9D8B030D-6E8A-4147-A177-3AD203B41FA5}">
                      <a16:colId xmlns:a16="http://schemas.microsoft.com/office/drawing/2014/main" val="286275718"/>
                    </a:ext>
                  </a:extLst>
                </a:gridCol>
                <a:gridCol w="720495">
                  <a:extLst>
                    <a:ext uri="{9D8B030D-6E8A-4147-A177-3AD203B41FA5}">
                      <a16:colId xmlns:a16="http://schemas.microsoft.com/office/drawing/2014/main" val="3543759585"/>
                    </a:ext>
                  </a:extLst>
                </a:gridCol>
                <a:gridCol w="701839">
                  <a:extLst>
                    <a:ext uri="{9D8B030D-6E8A-4147-A177-3AD203B41FA5}">
                      <a16:colId xmlns:a16="http://schemas.microsoft.com/office/drawing/2014/main" val="186445514"/>
                    </a:ext>
                  </a:extLst>
                </a:gridCol>
                <a:gridCol w="876817">
                  <a:extLst>
                    <a:ext uri="{9D8B030D-6E8A-4147-A177-3AD203B41FA5}">
                      <a16:colId xmlns:a16="http://schemas.microsoft.com/office/drawing/2014/main" val="4031740971"/>
                    </a:ext>
                  </a:extLst>
                </a:gridCol>
                <a:gridCol w="2023818">
                  <a:extLst>
                    <a:ext uri="{9D8B030D-6E8A-4147-A177-3AD203B41FA5}">
                      <a16:colId xmlns:a16="http://schemas.microsoft.com/office/drawing/2014/main" val="451773117"/>
                    </a:ext>
                  </a:extLst>
                </a:gridCol>
                <a:gridCol w="2434887">
                  <a:extLst>
                    <a:ext uri="{9D8B030D-6E8A-4147-A177-3AD203B41FA5}">
                      <a16:colId xmlns:a16="http://schemas.microsoft.com/office/drawing/2014/main" val="2614238972"/>
                    </a:ext>
                  </a:extLst>
                </a:gridCol>
                <a:gridCol w="951439">
                  <a:extLst>
                    <a:ext uri="{9D8B030D-6E8A-4147-A177-3AD203B41FA5}">
                      <a16:colId xmlns:a16="http://schemas.microsoft.com/office/drawing/2014/main" val="2516533027"/>
                    </a:ext>
                  </a:extLst>
                </a:gridCol>
              </a:tblGrid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序號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年度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班級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大學名稱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系組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畢業國中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957680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114</a:t>
                      </a: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蘇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國立中正大學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外國語文學系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574687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114</a:t>
                      </a: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鴻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國立嘉義大學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外國語言學系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505775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114</a:t>
                      </a: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鴻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國立屏東大學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應用英語學系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4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114</a:t>
                      </a:r>
                    </a:p>
                  </a:txBody>
                  <a:tcPr marL="4763" marR="4763" marT="476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翔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國立臺東大學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應用科學系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謝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諭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國立中正大學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化學暨生物化學系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52798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蘇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淇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國立高雄師範大學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教育學系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13066"/>
                  </a:ext>
                </a:extLst>
              </a:tr>
              <a:tr h="3968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楊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云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國立聯合大學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華語文學系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11753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楊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云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臺灣警察專科學校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行政警察科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一甲國中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58154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勛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國立聯合大學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華語文學系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一甲國中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27886"/>
                  </a:ext>
                </a:extLst>
              </a:tr>
              <a:tr h="431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蘇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瑀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國立臺南大學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體育學系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一甲國中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82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9783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069174-8485-4376-B2FE-07085BF4D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FCE4E815-B6C0-4BB2-A845-DC2C934F9A40}"/>
              </a:ext>
            </a:extLst>
          </p:cNvPr>
          <p:cNvSpPr txBox="1">
            <a:spLocks/>
          </p:cNvSpPr>
          <p:nvPr/>
        </p:nvSpPr>
        <p:spPr>
          <a:xfrm>
            <a:off x="3203848" y="260648"/>
            <a:ext cx="568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zh-TW" altLang="en-US" kern="0">
                <a:solidFill>
                  <a:srgbClr val="FFFF00"/>
                </a:solidFill>
              </a:rPr>
              <a:t>一甲國中畢業校友</a:t>
            </a:r>
            <a:endParaRPr lang="zh-TW" alt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055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965BB1-E503-40F9-9C9A-90F965059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751"/>
            <a:ext cx="9144000" cy="5298393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7A9A924-27F0-4DF4-A868-4E8F29C8147B}"/>
              </a:ext>
            </a:extLst>
          </p:cNvPr>
          <p:cNvSpPr txBox="1">
            <a:spLocks/>
          </p:cNvSpPr>
          <p:nvPr/>
        </p:nvSpPr>
        <p:spPr>
          <a:xfrm>
            <a:off x="3203848" y="260648"/>
            <a:ext cx="568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zh-TW" altLang="en-US" kern="0">
                <a:solidFill>
                  <a:srgbClr val="FFFF00"/>
                </a:solidFill>
              </a:rPr>
              <a:t>一甲國中畢業校友</a:t>
            </a:r>
            <a:endParaRPr lang="zh-TW" alt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2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7015514-3E58-4D65-87B9-027D35E39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ED239B7-1445-4F20-B382-C7C7DA12F599}"/>
              </a:ext>
            </a:extLst>
          </p:cNvPr>
          <p:cNvSpPr/>
          <p:nvPr/>
        </p:nvSpPr>
        <p:spPr>
          <a:xfrm>
            <a:off x="107504" y="4911364"/>
            <a:ext cx="8915519" cy="16482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ACCCBB-4F62-46D2-9E6E-972A1FBC8E76}"/>
              </a:ext>
            </a:extLst>
          </p:cNvPr>
          <p:cNvSpPr/>
          <p:nvPr/>
        </p:nvSpPr>
        <p:spPr>
          <a:xfrm>
            <a:off x="120976" y="3343300"/>
            <a:ext cx="8915520" cy="2160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B959C2-98D1-4690-983A-25BADE5237D7}"/>
              </a:ext>
            </a:extLst>
          </p:cNvPr>
          <p:cNvSpPr/>
          <p:nvPr/>
        </p:nvSpPr>
        <p:spPr>
          <a:xfrm>
            <a:off x="107503" y="2642931"/>
            <a:ext cx="8915520" cy="2160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609E97-F627-4648-A421-5DB2D0C3E4BC}"/>
              </a:ext>
            </a:extLst>
          </p:cNvPr>
          <p:cNvSpPr/>
          <p:nvPr/>
        </p:nvSpPr>
        <p:spPr>
          <a:xfrm>
            <a:off x="118498" y="4017899"/>
            <a:ext cx="8915520" cy="2160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4161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31AE644-74A8-4681-AB23-6853DEF6B3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0" y="594522"/>
            <a:ext cx="8892480" cy="566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74634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DC39124-6F48-4C87-93A1-3FE0B9F08B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257" y="0"/>
            <a:ext cx="5797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850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46196E-B915-499E-A622-2F273296DB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69" y="0"/>
            <a:ext cx="6463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355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B202CF-96B2-49D4-A5A6-FA506198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609E3B2-C535-473B-B713-B7359E61F8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5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603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前峰國中畢業校友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7B906A-1003-456A-9D39-6E47AFDE06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281" y="1150622"/>
            <a:ext cx="3168352" cy="529050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956CA1-29F4-4765-ADDF-335CD4FB8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150622"/>
            <a:ext cx="3249625" cy="52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002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前峰國中畢業校友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5DB2D8-DDB0-418F-972D-B184EA9DE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78" y="1268760"/>
            <a:ext cx="6948245" cy="504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73627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689600" cy="706437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岡山國中畢業校友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0192"/>
              </p:ext>
            </p:extLst>
          </p:nvPr>
        </p:nvGraphicFramePr>
        <p:xfrm>
          <a:off x="390722" y="1491504"/>
          <a:ext cx="8429750" cy="366568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54032">
                  <a:extLst>
                    <a:ext uri="{9D8B030D-6E8A-4147-A177-3AD203B41FA5}">
                      <a16:colId xmlns:a16="http://schemas.microsoft.com/office/drawing/2014/main" val="286275718"/>
                    </a:ext>
                  </a:extLst>
                </a:gridCol>
                <a:gridCol w="726703">
                  <a:extLst>
                    <a:ext uri="{9D8B030D-6E8A-4147-A177-3AD203B41FA5}">
                      <a16:colId xmlns:a16="http://schemas.microsoft.com/office/drawing/2014/main" val="3543759585"/>
                    </a:ext>
                  </a:extLst>
                </a:gridCol>
                <a:gridCol w="731560">
                  <a:extLst>
                    <a:ext uri="{9D8B030D-6E8A-4147-A177-3AD203B41FA5}">
                      <a16:colId xmlns:a16="http://schemas.microsoft.com/office/drawing/2014/main" val="186445514"/>
                    </a:ext>
                  </a:extLst>
                </a:gridCol>
                <a:gridCol w="1017384">
                  <a:extLst>
                    <a:ext uri="{9D8B030D-6E8A-4147-A177-3AD203B41FA5}">
                      <a16:colId xmlns:a16="http://schemas.microsoft.com/office/drawing/2014/main" val="4031740971"/>
                    </a:ext>
                  </a:extLst>
                </a:gridCol>
                <a:gridCol w="2107437">
                  <a:extLst>
                    <a:ext uri="{9D8B030D-6E8A-4147-A177-3AD203B41FA5}">
                      <a16:colId xmlns:a16="http://schemas.microsoft.com/office/drawing/2014/main" val="451773117"/>
                    </a:ext>
                  </a:extLst>
                </a:gridCol>
                <a:gridCol w="2232998">
                  <a:extLst>
                    <a:ext uri="{9D8B030D-6E8A-4147-A177-3AD203B41FA5}">
                      <a16:colId xmlns:a16="http://schemas.microsoft.com/office/drawing/2014/main" val="2614238972"/>
                    </a:ext>
                  </a:extLst>
                </a:gridCol>
                <a:gridCol w="959636">
                  <a:extLst>
                    <a:ext uri="{9D8B030D-6E8A-4147-A177-3AD203B41FA5}">
                      <a16:colId xmlns:a16="http://schemas.microsoft.com/office/drawing/2014/main" val="2516533027"/>
                    </a:ext>
                  </a:extLst>
                </a:gridCol>
              </a:tblGrid>
              <a:tr h="60863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序號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年度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班級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大學名稱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系組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畢業國中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957680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114</a:t>
                      </a: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劉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昀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國立臺北教育大學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兒童英語教育學系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岡山國中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574687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114</a:t>
                      </a: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馬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國立屏東大學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中國語文學系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岡山國中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505775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113</a:t>
                      </a: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林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嘉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臺北市立大學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幼兒教育學系</a:t>
                      </a: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岡山國中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5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112</a:t>
                      </a: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劉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宏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國立清華大學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電機工程學系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岡山國中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112</a:t>
                      </a: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高三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洪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○</a:t>
                      </a:r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德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國立臺南大學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體育學系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岡山國中</a:t>
                      </a: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52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1002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30E02F-95AE-46E2-B6E9-06C0F594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岡山國中畢業校友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5557330-44D4-4AF2-9389-1D6BF948C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3" y="1196752"/>
            <a:ext cx="894757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174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30E02F-95AE-46E2-B6E9-06C0F594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岡山國中畢業校友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5557330-44D4-4AF2-9389-1D6BF948C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49" y="1232756"/>
            <a:ext cx="8934303" cy="51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789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CEBA617-67D2-471B-A2FD-33931920B806}"/>
              </a:ext>
            </a:extLst>
          </p:cNvPr>
          <p:cNvSpPr/>
          <p:nvPr/>
        </p:nvSpPr>
        <p:spPr>
          <a:xfrm>
            <a:off x="0" y="6209928"/>
            <a:ext cx="914400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7123C38-5400-4F39-BB5C-BB42D9DE9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岡山國中畢業校友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CDC36A-D78A-446D-A8D6-AFEC5DC38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61" y="1268760"/>
            <a:ext cx="775747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85928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9525</TotalTime>
  <Words>6072</Words>
  <Application>Microsoft Office PowerPoint</Application>
  <PresentationFormat>如螢幕大小 (4:3)</PresentationFormat>
  <Paragraphs>1513</Paragraphs>
  <Slides>195</Slides>
  <Notes>29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195</vt:i4>
      </vt:variant>
    </vt:vector>
  </HeadingPairs>
  <TitlesOfParts>
    <vt:vector size="209" baseType="lpstr">
      <vt:lpstr>Apple LiGothic Medium</vt:lpstr>
      <vt:lpstr>細明體</vt:lpstr>
      <vt:lpstr>華康隸書體</vt:lpstr>
      <vt:lpstr>微軟正黑體</vt:lpstr>
      <vt:lpstr>新細明體</vt:lpstr>
      <vt:lpstr>標楷體</vt:lpstr>
      <vt:lpstr>Arial</vt:lpstr>
      <vt:lpstr>Calibri</vt:lpstr>
      <vt:lpstr>Garamond</vt:lpstr>
      <vt:lpstr>Tahoma</vt:lpstr>
      <vt:lpstr>Times New Roman</vt:lpstr>
      <vt:lpstr>Wingdings</vt:lpstr>
      <vt:lpstr>預設簡報設計</vt:lpstr>
      <vt:lpstr>PhotoImpact</vt:lpstr>
      <vt:lpstr>PowerPoint 簡報</vt:lpstr>
      <vt:lpstr>PowerPoint 簡報</vt:lpstr>
      <vt:lpstr>115路竹高中介紹影片</vt:lpstr>
      <vt:lpstr>114路竹高中介紹影片</vt:lpstr>
      <vt:lpstr>115年大學錄取榜單合照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115年校友經驗分享</vt:lpstr>
      <vt:lpstr>115年校友經驗分享</vt:lpstr>
      <vt:lpstr>PowerPoint 簡報</vt:lpstr>
      <vt:lpstr>PowerPoint 簡報</vt:lpstr>
      <vt:lpstr>114年校友經驗分享</vt:lpstr>
      <vt:lpstr>114年校友經驗分享</vt:lpstr>
      <vt:lpstr>113年畢業校友</vt:lpstr>
      <vt:lpstr>113校友經驗分享</vt:lpstr>
      <vt:lpstr>113校友經驗分享</vt:lpstr>
      <vt:lpstr>113校友經驗分享</vt:lpstr>
      <vt:lpstr>113校友經驗分享</vt:lpstr>
      <vt:lpstr>113校友經驗分享</vt:lpstr>
      <vt:lpstr>113校友經驗分享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113年畢業校友</vt:lpstr>
      <vt:lpstr>PowerPoint 簡報</vt:lpstr>
      <vt:lpstr>PowerPoint 簡報</vt:lpstr>
      <vt:lpstr>PowerPoint 簡報</vt:lpstr>
      <vt:lpstr>113年畢業校友</vt:lpstr>
      <vt:lpstr>PowerPoint 簡報</vt:lpstr>
      <vt:lpstr>PowerPoint 簡報</vt:lpstr>
      <vt:lpstr>112年畢業校友</vt:lpstr>
      <vt:lpstr>112年畢業校友</vt:lpstr>
      <vt:lpstr>112年畢業校友</vt:lpstr>
      <vt:lpstr>112年畢業校友</vt:lpstr>
      <vt:lpstr>112年畢業校友</vt:lpstr>
      <vt:lpstr>茄萣國中畢業校友</vt:lpstr>
      <vt:lpstr>茄萣國中畢業校友</vt:lpstr>
      <vt:lpstr>茄萣國中畢業校友</vt:lpstr>
      <vt:lpstr>茄萣國中畢業校友</vt:lpstr>
      <vt:lpstr>茄萣國中畢業校友</vt:lpstr>
      <vt:lpstr>茄萣國中畢業校友</vt:lpstr>
      <vt:lpstr>茄萣國中畢業校友</vt:lpstr>
      <vt:lpstr>茄萣國中畢業校友</vt:lpstr>
      <vt:lpstr>茄萣國中畢業校友</vt:lpstr>
      <vt:lpstr>茄萣國中畢業校友</vt:lpstr>
      <vt:lpstr>茄萣國中畢業校友</vt:lpstr>
      <vt:lpstr>PowerPoint 簡報</vt:lpstr>
      <vt:lpstr>茄萣國中畢業校友</vt:lpstr>
      <vt:lpstr>PowerPoint 簡報</vt:lpstr>
      <vt:lpstr>PowerPoint 簡報</vt:lpstr>
      <vt:lpstr>PowerPoint 簡報</vt:lpstr>
      <vt:lpstr>PowerPoint 簡報</vt:lpstr>
      <vt:lpstr>阿蓮國中畢業校友</vt:lpstr>
      <vt:lpstr>阿蓮國中畢業校友</vt:lpstr>
      <vt:lpstr>阿蓮國中畢業校友</vt:lpstr>
      <vt:lpstr>阿蓮國中畢業校友</vt:lpstr>
      <vt:lpstr>PowerPoint 簡報</vt:lpstr>
      <vt:lpstr>湖內國中畢業校友</vt:lpstr>
      <vt:lpstr>PowerPoint 簡報</vt:lpstr>
      <vt:lpstr>PowerPoint 簡報</vt:lpstr>
      <vt:lpstr>PowerPoint 簡報</vt:lpstr>
      <vt:lpstr>PowerPoint 簡報</vt:lpstr>
      <vt:lpstr>湖內國中畢業校友</vt:lpstr>
      <vt:lpstr>PowerPoint 簡報</vt:lpstr>
      <vt:lpstr>PowerPoint 簡報</vt:lpstr>
      <vt:lpstr>PowerPoint 簡報</vt:lpstr>
      <vt:lpstr>永安國中畢業校友</vt:lpstr>
      <vt:lpstr>永安國中畢業校友</vt:lpstr>
      <vt:lpstr>永安國中畢業校友</vt:lpstr>
      <vt:lpstr>一甲國中畢業校友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前峰國中畢業校友</vt:lpstr>
      <vt:lpstr>前峰國中畢業校友</vt:lpstr>
      <vt:lpstr>岡山國中畢業校友</vt:lpstr>
      <vt:lpstr>岡山國中畢業校友</vt:lpstr>
      <vt:lpstr>岡山國中畢業校友</vt:lpstr>
      <vt:lpstr>岡山國中畢業校友</vt:lpstr>
      <vt:lpstr>PowerPoint 簡報</vt:lpstr>
      <vt:lpstr>115學年度高一新生編班方式</vt:lpstr>
      <vt:lpstr>115學年度新生入學獎學金</vt:lpstr>
      <vt:lpstr>115學年度新生入學獎學金</vt:lpstr>
      <vt:lpstr>實驗班</vt:lpstr>
      <vt:lpstr>實驗班</vt:lpstr>
      <vt:lpstr>實驗班</vt:lpstr>
      <vt:lpstr>實驗班</vt:lpstr>
      <vt:lpstr>實驗班</vt:lpstr>
      <vt:lpstr>科學班暨雙語班招生說明</vt:lpstr>
      <vt:lpstr>自強班</vt:lpstr>
      <vt:lpstr>自強班</vt:lpstr>
      <vt:lpstr>自強班</vt:lpstr>
      <vt:lpstr>自強班</vt:lpstr>
      <vt:lpstr>體育班 (體育專長)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體育班</vt:lpstr>
      <vt:lpstr>高中部師資</vt:lpstr>
      <vt:lpstr>102年度教學卓越獎金質獎</vt:lpstr>
      <vt:lpstr>106年度教學卓越獎金質獎</vt:lpstr>
      <vt:lpstr>築夢踏實、一步一腳印</vt:lpstr>
      <vt:lpstr>選擇路竹高中 老師用心、家長放心</vt:lpstr>
      <vt:lpstr>選擇有何不同？</vt:lpstr>
      <vt:lpstr>經濟不景氣</vt:lpstr>
      <vt:lpstr>PowerPoint 簡報</vt:lpstr>
      <vt:lpstr>PowerPoint 簡報</vt:lpstr>
      <vt:lpstr>PowerPoint 簡報</vt:lpstr>
      <vt:lpstr>路竹高中可以給您什麼？</vt:lpstr>
      <vt:lpstr>繁星計畫 讓您有機會錄取頂尖大學</vt:lpstr>
      <vt:lpstr>PowerPoint 簡報</vt:lpstr>
      <vt:lpstr>第1比序統一規定為…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總結：選擇路中利多1</vt:lpstr>
      <vt:lpstr>總結：選擇路中利多2</vt:lpstr>
      <vt:lpstr>總結：選擇路中利多3</vt:lpstr>
      <vt:lpstr>總結：選擇路中利多4</vt:lpstr>
      <vt:lpstr>總結：選擇路中利多5</vt:lpstr>
      <vt:lpstr>總結：選擇路中利多6</vt:lpstr>
      <vt:lpstr>總結：選擇路中利多7</vt:lpstr>
      <vt:lpstr>總結：選擇路中利多8</vt:lpstr>
      <vt:lpstr>PowerPoint 簡報</vt:lpstr>
      <vt:lpstr>PowerPoint 簡報</vt:lpstr>
      <vt:lpstr>PowerPoint 簡報</vt:lpstr>
      <vt:lpstr>PowerPoint 簡報</vt:lpstr>
      <vt:lpstr>活動照片集錦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精彩社團</vt:lpstr>
      <vt:lpstr>PowerPoint 簡報</vt:lpstr>
      <vt:lpstr>社團成果發表</vt:lpstr>
      <vt:lpstr>社團成果發表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hnh</dc:creator>
  <cp:lastModifiedBy>USER</cp:lastModifiedBy>
  <cp:revision>1228</cp:revision>
  <dcterms:created xsi:type="dcterms:W3CDTF">2006-02-22T10:44:24Z</dcterms:created>
  <dcterms:modified xsi:type="dcterms:W3CDTF">2026-05-14T01:45:47Z</dcterms:modified>
</cp:coreProperties>
</file>